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1" r:id="rId6"/>
    <p:sldId id="262" r:id="rId7"/>
    <p:sldId id="263" r:id="rId8"/>
    <p:sldId id="264" r:id="rId9"/>
    <p:sldId id="276" r:id="rId10"/>
    <p:sldId id="278" r:id="rId11"/>
    <p:sldId id="275" r:id="rId12"/>
    <p:sldId id="265" r:id="rId13"/>
    <p:sldId id="266" r:id="rId14"/>
    <p:sldId id="267" r:id="rId15"/>
    <p:sldId id="268" r:id="rId16"/>
    <p:sldId id="269" r:id="rId17"/>
    <p:sldId id="270" r:id="rId18"/>
    <p:sldId id="271" r:id="rId19"/>
    <p:sldId id="274" r:id="rId20"/>
    <p:sldId id="273" r:id="rId21"/>
    <p:sldId id="277" r:id="rId22"/>
    <p:sldId id="279" r:id="rId23"/>
  </p:sldIdLst>
  <p:sldSz cx="12192000" cy="6858000"/>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F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871" cy="502755"/>
          </a:xfrm>
          <a:prstGeom prst="rect">
            <a:avLst/>
          </a:prstGeom>
        </p:spPr>
        <p:txBody>
          <a:bodyPr vert="horz" lIns="96605" tIns="48303" rIns="96605" bIns="48303"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1"/>
            <a:ext cx="2984871" cy="502755"/>
          </a:xfrm>
          <a:prstGeom prst="rect">
            <a:avLst/>
          </a:prstGeom>
        </p:spPr>
        <p:txBody>
          <a:bodyPr vert="horz" lIns="96605" tIns="48303" rIns="96605" bIns="48303" rtlCol="0"/>
          <a:lstStyle>
            <a:lvl1pPr algn="r">
              <a:defRPr sz="1300"/>
            </a:lvl1pPr>
          </a:lstStyle>
          <a:p>
            <a:r>
              <a:rPr kumimoji="1" lang="en-US" altLang="ja-JP" smtClean="0"/>
              <a:t>2017/5/16</a:t>
            </a:r>
            <a:endParaRPr kumimoji="1" lang="ja-JP" altLang="en-US"/>
          </a:p>
        </p:txBody>
      </p:sp>
      <p:sp>
        <p:nvSpPr>
          <p:cNvPr id="4" name="フッター プレースホルダー 3"/>
          <p:cNvSpPr>
            <a:spLocks noGrp="1"/>
          </p:cNvSpPr>
          <p:nvPr>
            <p:ph type="ftr" sz="quarter" idx="2"/>
          </p:nvPr>
        </p:nvSpPr>
        <p:spPr>
          <a:xfrm>
            <a:off x="0" y="9517548"/>
            <a:ext cx="2984871" cy="502754"/>
          </a:xfrm>
          <a:prstGeom prst="rect">
            <a:avLst/>
          </a:prstGeom>
        </p:spPr>
        <p:txBody>
          <a:bodyPr vert="horz" lIns="96605" tIns="48303" rIns="96605" bIns="48303"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8"/>
            <a:ext cx="2984871" cy="502754"/>
          </a:xfrm>
          <a:prstGeom prst="rect">
            <a:avLst/>
          </a:prstGeom>
        </p:spPr>
        <p:txBody>
          <a:bodyPr vert="horz" lIns="96605" tIns="48303" rIns="96605" bIns="48303" rtlCol="0" anchor="b"/>
          <a:lstStyle>
            <a:lvl1pPr algn="r">
              <a:defRPr sz="1300"/>
            </a:lvl1pPr>
          </a:lstStyle>
          <a:p>
            <a:fld id="{B0D99A6E-7E30-45A1-A127-9C11376B42F6}" type="slidenum">
              <a:rPr kumimoji="1" lang="ja-JP" altLang="en-US" smtClean="0"/>
              <a:t>‹#›</a:t>
            </a:fld>
            <a:endParaRPr kumimoji="1" lang="ja-JP" altLang="en-US"/>
          </a:p>
        </p:txBody>
      </p:sp>
    </p:spTree>
    <p:extLst>
      <p:ext uri="{BB962C8B-B14F-4D97-AF65-F5344CB8AC3E}">
        <p14:creationId xmlns:p14="http://schemas.microsoft.com/office/powerpoint/2010/main" val="32403779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84871" cy="502755"/>
          </a:xfrm>
          <a:prstGeom prst="rect">
            <a:avLst/>
          </a:prstGeom>
        </p:spPr>
        <p:txBody>
          <a:bodyPr vert="horz" lIns="96605" tIns="48303" rIns="96605"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1"/>
            <a:ext cx="2984871" cy="502755"/>
          </a:xfrm>
          <a:prstGeom prst="rect">
            <a:avLst/>
          </a:prstGeom>
        </p:spPr>
        <p:txBody>
          <a:bodyPr vert="horz" lIns="96605" tIns="48303" rIns="96605" bIns="48303" rtlCol="0"/>
          <a:lstStyle>
            <a:lvl1pPr algn="r">
              <a:defRPr sz="1300"/>
            </a:lvl1pPr>
          </a:lstStyle>
          <a:p>
            <a:r>
              <a:rPr kumimoji="1" lang="en-US" altLang="ja-JP" smtClean="0"/>
              <a:t>2017/5/16</a:t>
            </a:r>
            <a:endParaRPr kumimoji="1" lang="ja-JP" altLang="en-US"/>
          </a:p>
        </p:txBody>
      </p:sp>
      <p:sp>
        <p:nvSpPr>
          <p:cNvPr id="4" name="スライド イメージ プレースホルダー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5" tIns="48303" rIns="96605" bIns="48303"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6605" tIns="48303" rIns="96605" bIns="483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517548"/>
            <a:ext cx="2984871" cy="502754"/>
          </a:xfrm>
          <a:prstGeom prst="rect">
            <a:avLst/>
          </a:prstGeom>
        </p:spPr>
        <p:txBody>
          <a:bodyPr vert="horz" lIns="96605" tIns="48303" rIns="96605"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8"/>
            <a:ext cx="2984871" cy="502754"/>
          </a:xfrm>
          <a:prstGeom prst="rect">
            <a:avLst/>
          </a:prstGeom>
        </p:spPr>
        <p:txBody>
          <a:bodyPr vert="horz" lIns="96605" tIns="48303" rIns="96605" bIns="48303" rtlCol="0" anchor="b"/>
          <a:lstStyle>
            <a:lvl1pPr algn="r">
              <a:defRPr sz="1300"/>
            </a:lvl1pPr>
          </a:lstStyle>
          <a:p>
            <a:fld id="{2043A1C0-358B-409C-8DCA-A57A05268150}" type="slidenum">
              <a:rPr kumimoji="1" lang="ja-JP" altLang="en-US" smtClean="0"/>
              <a:t>‹#›</a:t>
            </a:fld>
            <a:endParaRPr kumimoji="1" lang="ja-JP" altLang="en-US"/>
          </a:p>
        </p:txBody>
      </p:sp>
    </p:spTree>
    <p:extLst>
      <p:ext uri="{BB962C8B-B14F-4D97-AF65-F5344CB8AC3E}">
        <p14:creationId xmlns:p14="http://schemas.microsoft.com/office/powerpoint/2010/main" val="243260332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3</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796317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1060040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13</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689632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14</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3944788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15</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678982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16</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3111094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17</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161169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18</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3876255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19</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3722855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20</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3501782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21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1333729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4</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600412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22</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105510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5</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688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6</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3454122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7</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192031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8</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47989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9</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3637332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10</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531073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B8BA09D-6701-493A-9C86-1C8F2310A697}" type="slidenum">
              <a:rPr kumimoji="1" lang="ja-JP" altLang="en-US" smtClean="0"/>
              <a:t>11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2017/5/16</a:t>
            </a:r>
            <a:endParaRPr kumimoji="1" lang="ja-JP" altLang="en-US"/>
          </a:p>
        </p:txBody>
      </p:sp>
    </p:spTree>
    <p:extLst>
      <p:ext uri="{BB962C8B-B14F-4D97-AF65-F5344CB8AC3E}">
        <p14:creationId xmlns:p14="http://schemas.microsoft.com/office/powerpoint/2010/main" val="205906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1244600"/>
          </a:xfrm>
          <a:solidFill>
            <a:schemeClr val="tx1"/>
          </a:solidFill>
        </p:spPr>
        <p:txBody>
          <a:bodyPr anchor="b"/>
          <a:lstStyle>
            <a:lvl1pPr algn="ctr">
              <a:defRPr sz="6000">
                <a:solidFill>
                  <a:schemeClr val="bg1"/>
                </a:solidFill>
              </a:defRPr>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427703" y="1607574"/>
            <a:ext cx="10240297" cy="365022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071C54E2-FC78-43BA-9B10-BCE40880F72D}" type="datetime1">
              <a:rPr kumimoji="1" lang="ja-JP" altLang="en-US" smtClean="0"/>
              <a:t>2017/12/24</a:t>
            </a:fld>
            <a:endParaRPr kumimoji="1" lang="ja-JP" altLang="en-US"/>
          </a:p>
        </p:txBody>
      </p:sp>
      <p:sp>
        <p:nvSpPr>
          <p:cNvPr id="5" name="フッター プレースホルダー 4"/>
          <p:cNvSpPr>
            <a:spLocks noGrp="1"/>
          </p:cNvSpPr>
          <p:nvPr>
            <p:ph type="ftr" sz="quarter" idx="11"/>
          </p:nvPr>
        </p:nvSpPr>
        <p:spPr>
          <a:xfrm>
            <a:off x="4289322" y="6385847"/>
            <a:ext cx="4114800" cy="365125"/>
          </a:xfrm>
        </p:spPr>
        <p:txBody>
          <a:bodyPr/>
          <a:lstStyle/>
          <a:p>
            <a:endParaRPr kumimoji="1" lang="ja-JP" altLang="en-US" dirty="0"/>
          </a:p>
        </p:txBody>
      </p:sp>
      <p:sp>
        <p:nvSpPr>
          <p:cNvPr id="6" name="スライド番号プレースホルダー 5"/>
          <p:cNvSpPr>
            <a:spLocks noGrp="1"/>
          </p:cNvSpPr>
          <p:nvPr>
            <p:ph type="sldNum" sz="quarter" idx="12"/>
          </p:nvPr>
        </p:nvSpPr>
        <p:spPr>
          <a:xfrm>
            <a:off x="9448800" y="6371098"/>
            <a:ext cx="2743200" cy="365125"/>
          </a:xfrm>
        </p:spPr>
        <p:txBody>
          <a:bodyPr/>
          <a:lstStyle>
            <a:lvl1pPr>
              <a:defRPr sz="3600">
                <a:solidFill>
                  <a:schemeClr val="tx1">
                    <a:alpha val="50000"/>
                  </a:schemeClr>
                </a:solidFill>
              </a:defRPr>
            </a:lvl1pPr>
          </a:lstStyle>
          <a:p>
            <a:fld id="{4F48C6AD-DFCF-4B49-AD14-914D8E2CC567}" type="slidenum">
              <a:rPr lang="ja-JP" altLang="en-US" smtClean="0"/>
              <a:pPr/>
              <a:t>‹#›</a:t>
            </a:fld>
            <a:endParaRPr lang="ja-JP" altLang="en-US" dirty="0"/>
          </a:p>
        </p:txBody>
      </p:sp>
    </p:spTree>
    <p:extLst>
      <p:ext uri="{BB962C8B-B14F-4D97-AF65-F5344CB8AC3E}">
        <p14:creationId xmlns:p14="http://schemas.microsoft.com/office/powerpoint/2010/main" val="2539843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BBC35B-4385-46D2-8E3F-D51986FB8F43}" type="datetime1">
              <a:rPr kumimoji="1" lang="ja-JP" altLang="en-US" smtClean="0"/>
              <a:t>2017/12/24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3339297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35AE19-504C-4600-9398-DE84E157C21F}" type="datetime1">
              <a:rPr kumimoji="1" lang="ja-JP" altLang="en-US" smtClean="0"/>
              <a:t>2017/12/24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3524012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FA54E8D-EAF6-4878-9C9D-A1BCE1F5AB15}" type="datetime1">
              <a:rPr kumimoji="1" lang="ja-JP" altLang="en-US" smtClean="0"/>
              <a:t>2017/12/24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403454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83B51C-5EC1-4F46-ABBB-84A5419A2332}" type="datetime1">
              <a:rPr kumimoji="1" lang="ja-JP" altLang="en-US" smtClean="0"/>
              <a:t>2017/12/24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1995525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DAAE07-05BC-4ED9-9085-80E535124735}" type="datetime1">
              <a:rPr kumimoji="1" lang="ja-JP" altLang="en-US" smtClean="0"/>
              <a:t>2017/12/24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3164918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84C8D4-99FE-40A3-A671-65733A5B2F08}" type="datetime1">
              <a:rPr kumimoji="1" lang="ja-JP" altLang="en-US" smtClean="0"/>
              <a:t>2017/12/24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117223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51A84F-6233-4827-A170-A02EC71EA218}" type="datetime1">
              <a:rPr kumimoji="1" lang="ja-JP" altLang="en-US" smtClean="0"/>
              <a:t>2017/12/24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273079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4D9F7D-F49E-4214-886D-18FC94D3A7BF}" type="datetime1">
              <a:rPr kumimoji="1" lang="ja-JP" altLang="en-US" smtClean="0"/>
              <a:t>2017/12/24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3242568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F763070-F3C6-496E-A5DE-348CF13AFFFD}" type="datetime1">
              <a:rPr kumimoji="1" lang="ja-JP" altLang="en-US" smtClean="0"/>
              <a:t>2017/12/24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39071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904F12-EC34-4F96-AA93-AD86F532DB13}" type="datetime1">
              <a:rPr kumimoji="1" lang="ja-JP" altLang="en-US" smtClean="0"/>
              <a:t>2017/12/24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266848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2BAD9-0A75-477D-98F0-B8E867357E43}" type="datetime1">
              <a:rPr kumimoji="1" lang="ja-JP" altLang="en-US" smtClean="0"/>
              <a:t>2017/12/24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477865-B6F0-4C46-9429-740D25497AB7}" type="slidenum">
              <a:rPr kumimoji="1" lang="ja-JP" altLang="en-US" smtClean="0"/>
              <a:t>‹#›</a:t>
            </a:fld>
            <a:endParaRPr kumimoji="1" lang="ja-JP" altLang="en-US"/>
          </a:p>
        </p:txBody>
      </p:sp>
    </p:spTree>
    <p:extLst>
      <p:ext uri="{BB962C8B-B14F-4D97-AF65-F5344CB8AC3E}">
        <p14:creationId xmlns:p14="http://schemas.microsoft.com/office/powerpoint/2010/main" val="251923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12192000" cy="2241755"/>
          </a:xfrm>
        </p:spPr>
        <p:txBody>
          <a:bodyPr>
            <a:normAutofit/>
          </a:bodyPr>
          <a:lstStyle/>
          <a:p>
            <a:r>
              <a:rPr kumimoji="1" lang="ja-JP" altLang="en-US" sz="12000" dirty="0" smtClean="0"/>
              <a:t>終活</a:t>
            </a:r>
            <a:r>
              <a:rPr kumimoji="1" lang="ja-JP" altLang="en-US" sz="8000" dirty="0" smtClean="0"/>
              <a:t>について</a:t>
            </a:r>
            <a:endParaRPr kumimoji="1" lang="ja-JP" altLang="en-US" sz="8000" dirty="0"/>
          </a:p>
        </p:txBody>
      </p:sp>
      <p:sp>
        <p:nvSpPr>
          <p:cNvPr id="4" name="スライド番号プレースホルダー 3"/>
          <p:cNvSpPr>
            <a:spLocks noGrp="1"/>
          </p:cNvSpPr>
          <p:nvPr>
            <p:ph type="sldNum" sz="quarter" idx="12"/>
          </p:nvPr>
        </p:nvSpPr>
        <p:spPr/>
        <p:txBody>
          <a:bodyPr/>
          <a:lstStyle/>
          <a:p>
            <a:fld id="{A7477865-B6F0-4C46-9429-740D25497AB7}" type="slidenum">
              <a:rPr lang="ja-JP" altLang="en-US" smtClean="0"/>
              <a:pPr/>
              <a:t>1</a:t>
            </a:fld>
            <a:endParaRPr lang="ja-JP" altLang="en-US" dirty="0"/>
          </a:p>
        </p:txBody>
      </p:sp>
      <p:sp>
        <p:nvSpPr>
          <p:cNvPr id="5" name="サブタイトル 2"/>
          <p:cNvSpPr>
            <a:spLocks noGrp="1"/>
          </p:cNvSpPr>
          <p:nvPr>
            <p:ph type="subTitle" idx="1"/>
          </p:nvPr>
        </p:nvSpPr>
        <p:spPr>
          <a:xfrm>
            <a:off x="693174" y="2521974"/>
            <a:ext cx="10240297" cy="619432"/>
          </a:xfrm>
        </p:spPr>
        <p:txBody>
          <a:bodyPr>
            <a:normAutofit fontScale="92500" lnSpcReduction="10000"/>
          </a:bodyPr>
          <a:lstStyle/>
          <a:p>
            <a:r>
              <a:rPr lang="ja-JP" altLang="en-US" sz="4400" dirty="0">
                <a:latin typeface="+mn-ea"/>
              </a:rPr>
              <a:t>あなたらしい人生のエンディングに向けて</a:t>
            </a:r>
            <a:endParaRPr lang="en-US" altLang="ja-JP" sz="4400" dirty="0">
              <a:latin typeface="+mn-ea"/>
            </a:endParaRPr>
          </a:p>
          <a:p>
            <a:endParaRPr lang="en-US" altLang="ja-JP" dirty="0"/>
          </a:p>
          <a:p>
            <a:endParaRPr kumimoji="1" lang="ja-JP" altLang="en-US" dirty="0"/>
          </a:p>
        </p:txBody>
      </p:sp>
      <p:sp>
        <p:nvSpPr>
          <p:cNvPr id="6" name="テキスト ボックス 5"/>
          <p:cNvSpPr txBox="1"/>
          <p:nvPr/>
        </p:nvSpPr>
        <p:spPr>
          <a:xfrm>
            <a:off x="2660286" y="3116734"/>
            <a:ext cx="6605516" cy="1815882"/>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800" dirty="0" smtClean="0">
                <a:latin typeface="+mn-ea"/>
              </a:rPr>
              <a:t>エンディングノートの活用</a:t>
            </a:r>
            <a:endParaRPr kumimoji="1" lang="en-US" altLang="ja-JP" sz="2800" dirty="0" smtClean="0">
              <a:latin typeface="+mn-ea"/>
            </a:endParaRPr>
          </a:p>
          <a:p>
            <a:pPr marL="285750" indent="-285750">
              <a:buFont typeface="Arial" panose="020B0604020202020204" pitchFamily="34" charset="0"/>
              <a:buChar char="•"/>
            </a:pPr>
            <a:r>
              <a:rPr lang="ja-JP" altLang="en-US" sz="2800" dirty="0" smtClean="0">
                <a:latin typeface="+mn-ea"/>
              </a:rPr>
              <a:t>愛する</a:t>
            </a:r>
            <a:r>
              <a:rPr lang="ja-JP" altLang="en-US" sz="2800" dirty="0">
                <a:latin typeface="+mn-ea"/>
              </a:rPr>
              <a:t>人</a:t>
            </a:r>
            <a:r>
              <a:rPr lang="ja-JP" altLang="en-US" sz="2800" dirty="0" smtClean="0">
                <a:latin typeface="+mn-ea"/>
              </a:rPr>
              <a:t>のために遺す遺言書</a:t>
            </a:r>
            <a:endParaRPr lang="en-US" altLang="ja-JP" sz="2800" dirty="0" smtClean="0">
              <a:latin typeface="+mn-ea"/>
            </a:endParaRPr>
          </a:p>
          <a:p>
            <a:pPr marL="285750" indent="-285750">
              <a:buFont typeface="Arial" panose="020B0604020202020204" pitchFamily="34" charset="0"/>
              <a:buChar char="•"/>
            </a:pPr>
            <a:r>
              <a:rPr lang="ja-JP" altLang="en-US" sz="2800" dirty="0" smtClean="0">
                <a:latin typeface="+mn-ea"/>
              </a:rPr>
              <a:t>相続開始後の手続きについて</a:t>
            </a:r>
            <a:endParaRPr lang="en-US" altLang="ja-JP" sz="2800" dirty="0" smtClean="0">
              <a:latin typeface="+mn-ea"/>
            </a:endParaRPr>
          </a:p>
          <a:p>
            <a:pPr marL="285750" indent="-285750">
              <a:buFont typeface="Arial" panose="020B0604020202020204" pitchFamily="34" charset="0"/>
              <a:buChar char="•"/>
            </a:pPr>
            <a:r>
              <a:rPr lang="ja-JP" altLang="en-US" sz="2800" dirty="0">
                <a:latin typeface="+mn-ea"/>
              </a:rPr>
              <a:t>後見</a:t>
            </a:r>
            <a:r>
              <a:rPr lang="ja-JP" altLang="en-US" sz="2800" dirty="0" smtClean="0">
                <a:latin typeface="+mn-ea"/>
              </a:rPr>
              <a:t>制度</a:t>
            </a:r>
            <a:endParaRPr lang="en-US" altLang="ja-JP" sz="2800" dirty="0">
              <a:latin typeface="+mn-ea"/>
            </a:endParaRPr>
          </a:p>
        </p:txBody>
      </p:sp>
      <p:sp>
        <p:nvSpPr>
          <p:cNvPr id="9" name="正方形/長方形 8"/>
          <p:cNvSpPr/>
          <p:nvPr/>
        </p:nvSpPr>
        <p:spPr>
          <a:xfrm>
            <a:off x="108602" y="5220756"/>
            <a:ext cx="12083397" cy="1384995"/>
          </a:xfrm>
          <a:prstGeom prst="rect">
            <a:avLst/>
          </a:prstGeom>
        </p:spPr>
        <p:txBody>
          <a:bodyPr wrap="square">
            <a:spAutoFit/>
          </a:bodyPr>
          <a:lstStyle/>
          <a:p>
            <a:pPr marL="285750" indent="-285750">
              <a:buFont typeface="Arial" panose="020B0604020202020204" pitchFamily="34" charset="0"/>
              <a:buChar char="•"/>
            </a:pPr>
            <a:r>
              <a:rPr lang="ja-JP" altLang="en-US" sz="2800" dirty="0">
                <a:latin typeface="+mn-ea"/>
              </a:rPr>
              <a:t>講師　公益社団法人　成年後見支援センター　ヒルフェ</a:t>
            </a:r>
            <a:r>
              <a:rPr lang="ja-JP" altLang="en-US" sz="2800" dirty="0" smtClean="0">
                <a:latin typeface="+mn-ea"/>
              </a:rPr>
              <a:t>会員　　　谷本謙造</a:t>
            </a:r>
            <a:endParaRPr lang="en-US" altLang="ja-JP" sz="2800" dirty="0">
              <a:latin typeface="+mn-ea"/>
            </a:endParaRPr>
          </a:p>
          <a:p>
            <a:pPr marL="285750" indent="-285750">
              <a:buFont typeface="Arial" panose="020B0604020202020204" pitchFamily="34" charset="0"/>
              <a:buChar char="•"/>
            </a:pPr>
            <a:r>
              <a:rPr lang="ja-JP" altLang="en-US" sz="2800" dirty="0">
                <a:latin typeface="+mn-ea"/>
              </a:rPr>
              <a:t>日時　平成２９年５月１６日（火</a:t>
            </a:r>
            <a:r>
              <a:rPr lang="ja-JP" altLang="en-US" sz="2800" dirty="0" smtClean="0">
                <a:latin typeface="+mn-ea"/>
              </a:rPr>
              <a:t>）　１３：３０～１４：３０</a:t>
            </a:r>
            <a:r>
              <a:rPr lang="ja-JP" altLang="en-US" sz="2800" dirty="0">
                <a:latin typeface="+mn-ea"/>
              </a:rPr>
              <a:t>　</a:t>
            </a:r>
            <a:endParaRPr lang="en-US" altLang="ja-JP" sz="2800" dirty="0">
              <a:latin typeface="+mn-ea"/>
            </a:endParaRPr>
          </a:p>
          <a:p>
            <a:pPr marL="285750" indent="-285750">
              <a:buFont typeface="Arial" panose="020B0604020202020204" pitchFamily="34" charset="0"/>
              <a:buChar char="•"/>
            </a:pPr>
            <a:r>
              <a:rPr lang="ja-JP" altLang="en-US" sz="2800" dirty="0">
                <a:latin typeface="+mn-ea"/>
              </a:rPr>
              <a:t>会場　グランスイート南大沢　集会室</a:t>
            </a:r>
          </a:p>
        </p:txBody>
      </p:sp>
    </p:spTree>
    <p:extLst>
      <p:ext uri="{BB962C8B-B14F-4D97-AF65-F5344CB8AC3E}">
        <p14:creationId xmlns:p14="http://schemas.microsoft.com/office/powerpoint/2010/main" val="1107467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lang="ja-JP" altLang="en-US" dirty="0" smtClean="0">
                <a:solidFill>
                  <a:schemeClr val="bg1"/>
                </a:solidFill>
              </a:rPr>
              <a:t>遺言について</a:t>
            </a:r>
            <a:endParaRPr kumimoji="1" lang="ja-JP" altLang="en-US" dirty="0">
              <a:solidFill>
                <a:schemeClr val="bg1"/>
              </a:solidFill>
            </a:endParaRPr>
          </a:p>
        </p:txBody>
      </p:sp>
      <p:sp>
        <p:nvSpPr>
          <p:cNvPr id="3" name="コンテンツ プレースホルダー 2"/>
          <p:cNvSpPr>
            <a:spLocks noGrp="1"/>
          </p:cNvSpPr>
          <p:nvPr>
            <p:ph idx="1"/>
          </p:nvPr>
        </p:nvSpPr>
        <p:spPr>
          <a:xfrm>
            <a:off x="501543" y="2040347"/>
            <a:ext cx="11243989" cy="4038482"/>
          </a:xfrm>
        </p:spPr>
        <p:txBody>
          <a:bodyPr>
            <a:noAutofit/>
          </a:bodyPr>
          <a:lstStyle/>
          <a:p>
            <a:r>
              <a:rPr lang="ja-JP" altLang="en-US" sz="3200" dirty="0" smtClean="0">
                <a:solidFill>
                  <a:prstClr val="black"/>
                </a:solidFill>
              </a:rPr>
              <a:t>遺言者と相続人の続柄がわかる戸籍謄本、改正原戸籍謄本等</a:t>
            </a:r>
            <a:endParaRPr lang="en-US" altLang="ja-JP" sz="3200" dirty="0" smtClean="0">
              <a:solidFill>
                <a:prstClr val="black"/>
              </a:solidFill>
            </a:endParaRPr>
          </a:p>
          <a:p>
            <a:r>
              <a:rPr lang="ja-JP" altLang="en-US" sz="3200" dirty="0" smtClean="0">
                <a:solidFill>
                  <a:prstClr val="black"/>
                </a:solidFill>
              </a:rPr>
              <a:t>相続権のない者に遺贈するときは、その者の住民票</a:t>
            </a:r>
            <a:endParaRPr lang="en-US" altLang="ja-JP" sz="3200" dirty="0" smtClean="0">
              <a:solidFill>
                <a:prstClr val="black"/>
              </a:solidFill>
            </a:endParaRPr>
          </a:p>
          <a:p>
            <a:r>
              <a:rPr lang="ja-JP" altLang="en-US" sz="3200" dirty="0" smtClean="0">
                <a:solidFill>
                  <a:prstClr val="black"/>
                </a:solidFill>
              </a:rPr>
              <a:t>不動産の登記事項証明書、固定資産税評価証明書</a:t>
            </a:r>
            <a:endParaRPr lang="en-US" altLang="ja-JP" sz="3200" dirty="0" smtClean="0">
              <a:solidFill>
                <a:prstClr val="black"/>
              </a:solidFill>
            </a:endParaRPr>
          </a:p>
          <a:p>
            <a:r>
              <a:rPr lang="ja-JP" altLang="en-US" sz="3200" dirty="0" smtClean="0">
                <a:solidFill>
                  <a:prstClr val="black"/>
                </a:solidFill>
              </a:rPr>
              <a:t>預金・貯金の場合は、金融機関名・支店名のメモ</a:t>
            </a:r>
            <a:endParaRPr lang="en-US" altLang="ja-JP" sz="3200" dirty="0" smtClean="0">
              <a:solidFill>
                <a:prstClr val="black"/>
              </a:solidFill>
            </a:endParaRPr>
          </a:p>
          <a:p>
            <a:r>
              <a:rPr lang="ja-JP" altLang="en-US" sz="3200" dirty="0" smtClean="0">
                <a:solidFill>
                  <a:prstClr val="black"/>
                </a:solidFill>
              </a:rPr>
              <a:t>株式等の有価証券や生命保険証書のコピー</a:t>
            </a:r>
            <a:endParaRPr lang="en-US" altLang="ja-JP" sz="3200" dirty="0" smtClean="0">
              <a:solidFill>
                <a:prstClr val="black"/>
              </a:solidFill>
            </a:endParaRPr>
          </a:p>
          <a:p>
            <a:r>
              <a:rPr lang="ja-JP" altLang="en-US" sz="3200" dirty="0" smtClean="0">
                <a:solidFill>
                  <a:prstClr val="black"/>
                </a:solidFill>
              </a:rPr>
              <a:t>借金等の債務がある場合は、その内容がわかる書類</a:t>
            </a:r>
            <a:endParaRPr lang="en-US" altLang="ja-JP" sz="3200" dirty="0" smtClean="0">
              <a:solidFill>
                <a:prstClr val="black"/>
              </a:solidFill>
            </a:endParaRPr>
          </a:p>
          <a:p>
            <a:r>
              <a:rPr lang="ja-JP" altLang="en-US" sz="3200" dirty="0" smtClean="0">
                <a:solidFill>
                  <a:prstClr val="black"/>
                </a:solidFill>
              </a:rPr>
              <a:t>遺言執行者の住民票</a:t>
            </a:r>
            <a:endParaRPr lang="ja-JP" altLang="en-US" sz="3200" dirty="0">
              <a:solidFill>
                <a:prstClr val="black"/>
              </a:solidFill>
            </a:endParaRPr>
          </a:p>
        </p:txBody>
      </p:sp>
      <p:sp>
        <p:nvSpPr>
          <p:cNvPr id="6" name="スライド番号プレースホルダー 5"/>
          <p:cNvSpPr>
            <a:spLocks noGrp="1"/>
          </p:cNvSpPr>
          <p:nvPr>
            <p:ph type="sldNum" sz="quarter" idx="12"/>
          </p:nvPr>
        </p:nvSpPr>
        <p:spPr>
          <a:xfrm>
            <a:off x="9318523" y="6385847"/>
            <a:ext cx="2743200" cy="365125"/>
          </a:xfrm>
        </p:spPr>
        <p:txBody>
          <a:bodyPr/>
          <a:lstStyle/>
          <a:p>
            <a:fld id="{8D05C3E9-F6C5-4C46-965C-C45FAC0212A1}" type="slidenum">
              <a:rPr kumimoji="1" lang="ja-JP" altLang="en-US" sz="3600" smtClean="0"/>
              <a:t>10</a:t>
            </a:fld>
            <a:endParaRPr kumimoji="1" lang="ja-JP" altLang="en-US" sz="3600" dirty="0"/>
          </a:p>
        </p:txBody>
      </p:sp>
      <p:sp>
        <p:nvSpPr>
          <p:cNvPr id="4" name="テキスト ボックス 3"/>
          <p:cNvSpPr txBox="1"/>
          <p:nvPr/>
        </p:nvSpPr>
        <p:spPr>
          <a:xfrm>
            <a:off x="373488" y="1017431"/>
            <a:ext cx="11191740" cy="646331"/>
          </a:xfrm>
          <a:prstGeom prst="rect">
            <a:avLst/>
          </a:prstGeom>
          <a:noFill/>
        </p:spPr>
        <p:txBody>
          <a:bodyPr wrap="square" rtlCol="0">
            <a:spAutoFit/>
          </a:bodyPr>
          <a:lstStyle/>
          <a:p>
            <a:r>
              <a:rPr kumimoji="1" lang="ja-JP" altLang="en-US" sz="3600" dirty="0" smtClean="0"/>
              <a:t>遺言書作成相談のために、前もって必要な書類は？</a:t>
            </a:r>
            <a:endParaRPr kumimoji="1" lang="ja-JP" altLang="en-US" sz="3600" dirty="0"/>
          </a:p>
        </p:txBody>
      </p:sp>
    </p:spTree>
    <p:extLst>
      <p:ext uri="{BB962C8B-B14F-4D97-AF65-F5344CB8AC3E}">
        <p14:creationId xmlns:p14="http://schemas.microsoft.com/office/powerpoint/2010/main" val="87325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lang="ja-JP" altLang="en-US" dirty="0" smtClean="0">
                <a:solidFill>
                  <a:schemeClr val="bg1"/>
                </a:solidFill>
              </a:rPr>
              <a:t>相続について</a:t>
            </a:r>
            <a:endParaRPr kumimoji="1" lang="ja-JP" altLang="en-US" dirty="0">
              <a:solidFill>
                <a:schemeClr val="bg1"/>
              </a:solidFill>
            </a:endParaRPr>
          </a:p>
        </p:txBody>
      </p:sp>
      <p:sp>
        <p:nvSpPr>
          <p:cNvPr id="3" name="コンテンツ プレースホルダー 2"/>
          <p:cNvSpPr>
            <a:spLocks noGrp="1"/>
          </p:cNvSpPr>
          <p:nvPr>
            <p:ph idx="1"/>
          </p:nvPr>
        </p:nvSpPr>
        <p:spPr>
          <a:xfrm>
            <a:off x="540180" y="1512312"/>
            <a:ext cx="10760166" cy="4861191"/>
          </a:xfrm>
        </p:spPr>
        <p:txBody>
          <a:bodyPr>
            <a:noAutofit/>
          </a:bodyPr>
          <a:lstStyle/>
          <a:p>
            <a:pPr marL="0" lvl="0" indent="0">
              <a:buNone/>
            </a:pPr>
            <a:r>
              <a:rPr lang="ja-JP" altLang="en-US" sz="3200" dirty="0">
                <a:solidFill>
                  <a:prstClr val="black"/>
                </a:solidFill>
              </a:rPr>
              <a:t>●　相続は、被相続人の死亡により開始する。</a:t>
            </a:r>
            <a:endParaRPr lang="en-US" altLang="ja-JP" sz="3200" dirty="0">
              <a:solidFill>
                <a:prstClr val="black"/>
              </a:solidFill>
            </a:endParaRPr>
          </a:p>
          <a:p>
            <a:pPr marL="0" lvl="0" indent="0">
              <a:buNone/>
            </a:pPr>
            <a:r>
              <a:rPr lang="ja-JP" altLang="en-US" sz="3200" dirty="0">
                <a:solidFill>
                  <a:prstClr val="black"/>
                </a:solidFill>
              </a:rPr>
              <a:t>●　</a:t>
            </a:r>
            <a:r>
              <a:rPr lang="ja-JP" altLang="en-US" sz="3200" dirty="0" smtClean="0">
                <a:solidFill>
                  <a:prstClr val="black"/>
                </a:solidFill>
              </a:rPr>
              <a:t>被</a:t>
            </a:r>
            <a:r>
              <a:rPr lang="ja-JP" altLang="en-US" sz="3200" dirty="0">
                <a:solidFill>
                  <a:prstClr val="black"/>
                </a:solidFill>
              </a:rPr>
              <a:t>相続人の財産に属した一切の権利・義務を承継する</a:t>
            </a:r>
            <a:r>
              <a:rPr lang="ja-JP" altLang="en-US" sz="3200" dirty="0" smtClean="0">
                <a:solidFill>
                  <a:prstClr val="black"/>
                </a:solidFill>
              </a:rPr>
              <a:t>。</a:t>
            </a:r>
            <a:endParaRPr lang="en-US" altLang="ja-JP" sz="3200" dirty="0" smtClean="0">
              <a:solidFill>
                <a:prstClr val="black"/>
              </a:solidFill>
            </a:endParaRPr>
          </a:p>
          <a:p>
            <a:pPr marL="0" lvl="0" indent="0">
              <a:buNone/>
            </a:pPr>
            <a:r>
              <a:rPr lang="ja-JP" altLang="en-US" sz="3200" dirty="0">
                <a:solidFill>
                  <a:prstClr val="black"/>
                </a:solidFill>
              </a:rPr>
              <a:t>　</a:t>
            </a:r>
            <a:r>
              <a:rPr lang="ja-JP" altLang="en-US" sz="3200" dirty="0" smtClean="0">
                <a:solidFill>
                  <a:prstClr val="black"/>
                </a:solidFill>
              </a:rPr>
              <a:t>　　ただし、被相続人の一身に専属したものは承継しない。</a:t>
            </a:r>
            <a:endParaRPr lang="ja-JP" altLang="en-US" sz="3200" dirty="0">
              <a:solidFill>
                <a:prstClr val="black"/>
              </a:solidFill>
            </a:endParaRPr>
          </a:p>
        </p:txBody>
      </p:sp>
      <p:sp>
        <p:nvSpPr>
          <p:cNvPr id="6" name="スライド番号プレースホルダー 5"/>
          <p:cNvSpPr>
            <a:spLocks noGrp="1"/>
          </p:cNvSpPr>
          <p:nvPr>
            <p:ph type="sldNum" sz="quarter" idx="12"/>
          </p:nvPr>
        </p:nvSpPr>
        <p:spPr>
          <a:xfrm>
            <a:off x="9318523" y="6385847"/>
            <a:ext cx="2743200" cy="365125"/>
          </a:xfrm>
        </p:spPr>
        <p:txBody>
          <a:bodyPr/>
          <a:lstStyle/>
          <a:p>
            <a:fld id="{8D05C3E9-F6C5-4C46-965C-C45FAC0212A1}" type="slidenum">
              <a:rPr kumimoji="1" lang="ja-JP" altLang="en-US" sz="3600" smtClean="0"/>
              <a:t>11</a:t>
            </a:fld>
            <a:endParaRPr kumimoji="1" lang="ja-JP" altLang="en-US" sz="3600" dirty="0"/>
          </a:p>
        </p:txBody>
      </p:sp>
    </p:spTree>
    <p:extLst>
      <p:ext uri="{BB962C8B-B14F-4D97-AF65-F5344CB8AC3E}">
        <p14:creationId xmlns:p14="http://schemas.microsoft.com/office/powerpoint/2010/main" val="91303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12192000" cy="989351"/>
          </a:xfrm>
          <a:solidFill>
            <a:schemeClr val="tx1"/>
          </a:solidFill>
        </p:spPr>
        <p:style>
          <a:lnRef idx="2">
            <a:schemeClr val="accent2"/>
          </a:lnRef>
          <a:fillRef idx="1">
            <a:schemeClr val="lt1"/>
          </a:fillRef>
          <a:effectRef idx="0">
            <a:schemeClr val="accent2"/>
          </a:effectRef>
          <a:fontRef idx="minor">
            <a:schemeClr val="dk1"/>
          </a:fontRef>
        </p:style>
        <p:txBody>
          <a:bodyPr/>
          <a:lstStyle/>
          <a:p>
            <a:r>
              <a:rPr lang="ja-JP" altLang="en-US" sz="4800" dirty="0" smtClean="0">
                <a:solidFill>
                  <a:schemeClr val="bg1"/>
                </a:solidFill>
              </a:rPr>
              <a:t>相続について</a:t>
            </a:r>
            <a:endParaRPr kumimoji="1" lang="ja-JP" altLang="en-US" sz="4800" dirty="0">
              <a:solidFill>
                <a:schemeClr val="bg1"/>
              </a:solidFill>
            </a:endParaRPr>
          </a:p>
        </p:txBody>
      </p:sp>
      <p:sp>
        <p:nvSpPr>
          <p:cNvPr id="3" name="サブタイトル 2"/>
          <p:cNvSpPr>
            <a:spLocks noGrp="1"/>
          </p:cNvSpPr>
          <p:nvPr>
            <p:ph type="subTitle" idx="1"/>
          </p:nvPr>
        </p:nvSpPr>
        <p:spPr>
          <a:xfrm>
            <a:off x="451256" y="1143503"/>
            <a:ext cx="11219688" cy="5172501"/>
          </a:xfrm>
        </p:spPr>
        <p:txBody>
          <a:bodyPr/>
          <a:lstStyle/>
          <a:p>
            <a:r>
              <a:rPr kumimoji="1" lang="ja-JP" altLang="en-US" dirty="0" smtClean="0">
                <a:solidFill>
                  <a:schemeClr val="tx1"/>
                </a:solidFill>
              </a:rPr>
              <a:t>相続手続の流れ</a:t>
            </a:r>
            <a:endParaRPr kumimoji="1" lang="ja-JP" altLang="en-US" dirty="0">
              <a:solidFill>
                <a:schemeClr val="tx1"/>
              </a:solidFill>
            </a:endParaRPr>
          </a:p>
        </p:txBody>
      </p:sp>
      <p:graphicFrame>
        <p:nvGraphicFramePr>
          <p:cNvPr id="8" name="表 7"/>
          <p:cNvGraphicFramePr>
            <a:graphicFrameLocks noGrp="1"/>
          </p:cNvGraphicFramePr>
          <p:nvPr>
            <p:extLst/>
          </p:nvPr>
        </p:nvGraphicFramePr>
        <p:xfrm>
          <a:off x="985569" y="1733262"/>
          <a:ext cx="4296042" cy="4565820"/>
        </p:xfrm>
        <a:graphic>
          <a:graphicData uri="http://schemas.openxmlformats.org/drawingml/2006/table">
            <a:tbl>
              <a:tblPr firstRow="1" bandRow="1">
                <a:tableStyleId>{0505E3EF-67EA-436B-97B2-0124C06EBD24}</a:tableStyleId>
              </a:tblPr>
              <a:tblGrid>
                <a:gridCol w="4296042"/>
              </a:tblGrid>
              <a:tr h="559820">
                <a:tc>
                  <a:txBody>
                    <a:bodyPr/>
                    <a:lstStyle/>
                    <a:p>
                      <a:pPr algn="ctr"/>
                      <a:r>
                        <a:rPr kumimoji="1" lang="ja-JP" altLang="en-US" sz="2400" dirty="0" smtClean="0"/>
                        <a:t>被相続人の死亡（相続開始）</a:t>
                      </a:r>
                      <a:endParaRPr kumimoji="1" lang="ja-JP" altLang="en-US" sz="2400" dirty="0"/>
                    </a:p>
                  </a:txBody>
                  <a:tcPr>
                    <a:solidFill>
                      <a:srgbClr val="2DD2F3"/>
                    </a:solidFill>
                  </a:tcPr>
                </a:tc>
              </a:tr>
              <a:tr h="500750">
                <a:tc>
                  <a:txBody>
                    <a:bodyPr/>
                    <a:lstStyle/>
                    <a:p>
                      <a:endParaRPr kumimoji="1" lang="ja-JP" altLang="en-US" sz="2400" b="1" dirty="0"/>
                    </a:p>
                  </a:txBody>
                  <a:tcPr>
                    <a:noFill/>
                  </a:tcPr>
                </a:tc>
              </a:tr>
              <a:tr h="500750">
                <a:tc>
                  <a:txBody>
                    <a:bodyPr/>
                    <a:lstStyle/>
                    <a:p>
                      <a:pPr algn="ctr"/>
                      <a:r>
                        <a:rPr kumimoji="1" lang="ja-JP" altLang="en-US" sz="2400" b="1" dirty="0" smtClean="0"/>
                        <a:t>通夜・葬儀</a:t>
                      </a:r>
                      <a:endParaRPr kumimoji="1" lang="en-US" altLang="ja-JP" sz="2400" b="1" dirty="0" smtClean="0"/>
                    </a:p>
                  </a:txBody>
                  <a:tcPr>
                    <a:solidFill>
                      <a:srgbClr val="29D0F7"/>
                    </a:solidFill>
                  </a:tcPr>
                </a:tc>
              </a:tr>
              <a:tr h="500750">
                <a:tc>
                  <a:txBody>
                    <a:bodyPr/>
                    <a:lstStyle/>
                    <a:p>
                      <a:pPr algn="ctr"/>
                      <a:r>
                        <a:rPr kumimoji="1" lang="ja-JP" altLang="en-US" sz="2400" b="1" dirty="0" smtClean="0"/>
                        <a:t>死亡届の提出</a:t>
                      </a:r>
                      <a:endParaRPr kumimoji="1" lang="ja-JP" altLang="en-US" sz="2400" b="1" dirty="0"/>
                    </a:p>
                  </a:txBody>
                  <a:tcPr>
                    <a:solidFill>
                      <a:srgbClr val="29D0F7"/>
                    </a:solidFill>
                  </a:tcPr>
                </a:tc>
              </a:tr>
              <a:tr h="500750">
                <a:tc>
                  <a:txBody>
                    <a:bodyPr/>
                    <a:lstStyle/>
                    <a:p>
                      <a:endParaRPr kumimoji="1" lang="ja-JP" altLang="en-US" sz="2400" dirty="0"/>
                    </a:p>
                  </a:txBody>
                  <a:tcPr>
                    <a:noFill/>
                  </a:tcPr>
                </a:tc>
              </a:tr>
              <a:tr h="500750">
                <a:tc>
                  <a:txBody>
                    <a:bodyPr/>
                    <a:lstStyle/>
                    <a:p>
                      <a:pPr algn="ctr"/>
                      <a:r>
                        <a:rPr kumimoji="1" lang="ja-JP" altLang="en-US" sz="2400" b="1" dirty="0" smtClean="0"/>
                        <a:t>遺言書の有無の確認</a:t>
                      </a:r>
                      <a:endParaRPr kumimoji="1" lang="ja-JP" altLang="en-US" sz="2400" b="1" dirty="0"/>
                    </a:p>
                  </a:txBody>
                  <a:tcPr>
                    <a:solidFill>
                      <a:srgbClr val="29D0F7"/>
                    </a:solidFill>
                  </a:tcPr>
                </a:tc>
              </a:tr>
              <a:tr h="500750">
                <a:tc>
                  <a:txBody>
                    <a:bodyPr/>
                    <a:lstStyle/>
                    <a:p>
                      <a:endParaRPr kumimoji="1" lang="ja-JP" altLang="en-US" sz="2400" dirty="0"/>
                    </a:p>
                  </a:txBody>
                  <a:tcPr>
                    <a:noFill/>
                  </a:tcPr>
                </a:tc>
              </a:tr>
              <a:tr h="500750">
                <a:tc>
                  <a:txBody>
                    <a:bodyPr/>
                    <a:lstStyle/>
                    <a:p>
                      <a:pPr algn="ctr"/>
                      <a:r>
                        <a:rPr kumimoji="1" lang="ja-JP" altLang="en-US" sz="2400" b="1" dirty="0" smtClean="0"/>
                        <a:t>相続財産の調査・評価</a:t>
                      </a:r>
                      <a:endParaRPr kumimoji="1" lang="ja-JP" altLang="en-US" sz="2400" b="1" dirty="0"/>
                    </a:p>
                  </a:txBody>
                  <a:tcPr>
                    <a:solidFill>
                      <a:srgbClr val="29D0F7"/>
                    </a:solidFill>
                  </a:tcPr>
                </a:tc>
              </a:tr>
              <a:tr h="500750">
                <a:tc>
                  <a:txBody>
                    <a:bodyPr/>
                    <a:lstStyle/>
                    <a:p>
                      <a:pPr algn="ctr"/>
                      <a:r>
                        <a:rPr kumimoji="1" lang="ja-JP" altLang="en-US" sz="2400" b="1" dirty="0" smtClean="0"/>
                        <a:t>相続人の確定調査</a:t>
                      </a:r>
                      <a:endParaRPr kumimoji="1" lang="ja-JP" altLang="en-US" sz="2400" b="1" dirty="0"/>
                    </a:p>
                  </a:txBody>
                  <a:tcPr>
                    <a:solidFill>
                      <a:srgbClr val="29D0F7"/>
                    </a:solidFill>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55133838"/>
              </p:ext>
            </p:extLst>
          </p:nvPr>
        </p:nvGraphicFramePr>
        <p:xfrm>
          <a:off x="6523631" y="1733265"/>
          <a:ext cx="4722124" cy="4565817"/>
        </p:xfrm>
        <a:graphic>
          <a:graphicData uri="http://schemas.openxmlformats.org/drawingml/2006/table">
            <a:tbl>
              <a:tblPr firstRow="1" bandRow="1">
                <a:tableStyleId>{0505E3EF-67EA-436B-97B2-0124C06EBD24}</a:tableStyleId>
              </a:tblPr>
              <a:tblGrid>
                <a:gridCol w="4722124"/>
              </a:tblGrid>
              <a:tr h="507313">
                <a:tc>
                  <a:txBody>
                    <a:bodyPr/>
                    <a:lstStyle/>
                    <a:p>
                      <a:pPr algn="ctr"/>
                      <a:r>
                        <a:rPr kumimoji="1" lang="ja-JP" altLang="en-US" sz="2400" dirty="0" smtClean="0"/>
                        <a:t>相続放棄・限定承認の手続き</a:t>
                      </a:r>
                      <a:endParaRPr kumimoji="1" lang="ja-JP" altLang="en-US" sz="2400" dirty="0"/>
                    </a:p>
                  </a:txBody>
                  <a:tcPr>
                    <a:solidFill>
                      <a:srgbClr val="29D0F7"/>
                    </a:solidFill>
                  </a:tcPr>
                </a:tc>
              </a:tr>
              <a:tr h="507313">
                <a:tc>
                  <a:txBody>
                    <a:bodyPr/>
                    <a:lstStyle/>
                    <a:p>
                      <a:endParaRPr kumimoji="1" lang="ja-JP" altLang="en-US" sz="2400" dirty="0"/>
                    </a:p>
                  </a:txBody>
                  <a:tcPr>
                    <a:noFill/>
                  </a:tcPr>
                </a:tc>
              </a:tr>
              <a:tr h="507313">
                <a:tc>
                  <a:txBody>
                    <a:bodyPr/>
                    <a:lstStyle/>
                    <a:p>
                      <a:pPr algn="ctr"/>
                      <a:r>
                        <a:rPr kumimoji="1" lang="ja-JP" altLang="en-US" sz="2400" b="1" dirty="0" smtClean="0"/>
                        <a:t>遺産分割協議</a:t>
                      </a:r>
                      <a:r>
                        <a:rPr kumimoji="1" lang="ja-JP" altLang="en-US" sz="1600" b="1" dirty="0" smtClean="0"/>
                        <a:t>（遺言書がなかった場合）</a:t>
                      </a:r>
                      <a:endParaRPr kumimoji="1" lang="ja-JP" altLang="en-US" sz="1600" b="1" dirty="0"/>
                    </a:p>
                  </a:txBody>
                  <a:tcPr>
                    <a:solidFill>
                      <a:srgbClr val="29D0F7"/>
                    </a:solidFill>
                  </a:tcPr>
                </a:tc>
              </a:tr>
              <a:tr h="507313">
                <a:tc>
                  <a:txBody>
                    <a:bodyPr/>
                    <a:lstStyle/>
                    <a:p>
                      <a:endParaRPr kumimoji="1" lang="ja-JP" altLang="en-US" sz="2400" dirty="0"/>
                    </a:p>
                  </a:txBody>
                  <a:tcPr>
                    <a:noFill/>
                  </a:tcPr>
                </a:tc>
              </a:tr>
              <a:tr h="507313">
                <a:tc>
                  <a:txBody>
                    <a:bodyPr/>
                    <a:lstStyle/>
                    <a:p>
                      <a:pPr algn="ctr"/>
                      <a:r>
                        <a:rPr kumimoji="1" lang="ja-JP" altLang="en-US" sz="2400" b="1" dirty="0" smtClean="0"/>
                        <a:t>相続財産の分配・名義変更手続き</a:t>
                      </a:r>
                      <a:endParaRPr kumimoji="1" lang="ja-JP" altLang="en-US" sz="2400" b="1" dirty="0"/>
                    </a:p>
                  </a:txBody>
                  <a:tcPr>
                    <a:solidFill>
                      <a:srgbClr val="29D0F7"/>
                    </a:solidFill>
                  </a:tcPr>
                </a:tc>
              </a:tr>
              <a:tr h="507313">
                <a:tc>
                  <a:txBody>
                    <a:bodyPr/>
                    <a:lstStyle/>
                    <a:p>
                      <a:endParaRPr kumimoji="1" lang="ja-JP" altLang="en-US" sz="2400" dirty="0"/>
                    </a:p>
                  </a:txBody>
                  <a:tcPr/>
                </a:tc>
              </a:tr>
              <a:tr h="507313">
                <a:tc>
                  <a:txBody>
                    <a:bodyPr/>
                    <a:lstStyle/>
                    <a:p>
                      <a:pPr algn="ctr"/>
                      <a:r>
                        <a:rPr kumimoji="1" lang="ja-JP" altLang="en-US" sz="2400" b="1" dirty="0" smtClean="0"/>
                        <a:t>準確定申告</a:t>
                      </a:r>
                      <a:endParaRPr kumimoji="1" lang="ja-JP" altLang="en-US" sz="2400" b="1" dirty="0"/>
                    </a:p>
                  </a:txBody>
                  <a:tcPr>
                    <a:solidFill>
                      <a:srgbClr val="29D0F7"/>
                    </a:solidFill>
                  </a:tcPr>
                </a:tc>
              </a:tr>
              <a:tr h="507313">
                <a:tc>
                  <a:txBody>
                    <a:bodyPr/>
                    <a:lstStyle/>
                    <a:p>
                      <a:endParaRPr kumimoji="1" lang="ja-JP" altLang="en-US" sz="2400" dirty="0"/>
                    </a:p>
                  </a:txBody>
                  <a:tcPr/>
                </a:tc>
              </a:tr>
              <a:tr h="507313">
                <a:tc>
                  <a:txBody>
                    <a:bodyPr/>
                    <a:lstStyle/>
                    <a:p>
                      <a:pPr algn="ctr"/>
                      <a:r>
                        <a:rPr kumimoji="1" lang="ja-JP" altLang="en-US" sz="2400" b="1" dirty="0" smtClean="0"/>
                        <a:t>相続税申告・納税</a:t>
                      </a:r>
                      <a:endParaRPr kumimoji="1" lang="ja-JP" altLang="en-US" sz="2400" b="1" dirty="0"/>
                    </a:p>
                  </a:txBody>
                  <a:tcPr>
                    <a:solidFill>
                      <a:srgbClr val="29D0F7"/>
                    </a:solidFill>
                  </a:tcPr>
                </a:tc>
              </a:tr>
            </a:tbl>
          </a:graphicData>
        </a:graphic>
      </p:graphicFrame>
      <p:sp>
        <p:nvSpPr>
          <p:cNvPr id="10" name="円/楕円 9"/>
          <p:cNvSpPr/>
          <p:nvPr/>
        </p:nvSpPr>
        <p:spPr>
          <a:xfrm>
            <a:off x="4813986" y="3275461"/>
            <a:ext cx="1023005" cy="586855"/>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n w="0"/>
                <a:solidFill>
                  <a:schemeClr val="tx1"/>
                </a:solidFill>
                <a:effectLst>
                  <a:outerShdw blurRad="38100" dist="19050" dir="2700000" algn="tl" rotWithShape="0">
                    <a:schemeClr val="dk1">
                      <a:alpha val="40000"/>
                    </a:schemeClr>
                  </a:outerShdw>
                </a:effectLst>
              </a:rPr>
              <a:t>7</a:t>
            </a:r>
            <a:r>
              <a:rPr kumimoji="1" lang="ja-JP" altLang="en-US" b="1" dirty="0" smtClean="0">
                <a:ln w="0"/>
                <a:solidFill>
                  <a:schemeClr val="tx1"/>
                </a:solidFill>
                <a:effectLst>
                  <a:outerShdw blurRad="38100" dist="19050" dir="2700000" algn="tl" rotWithShape="0">
                    <a:schemeClr val="dk1">
                      <a:alpha val="40000"/>
                    </a:schemeClr>
                  </a:outerShdw>
                </a:effectLst>
              </a:rPr>
              <a:t>日</a:t>
            </a:r>
            <a:r>
              <a:rPr kumimoji="1" lang="ja-JP" altLang="en-US" sz="1600" dirty="0" smtClean="0">
                <a:solidFill>
                  <a:schemeClr val="tx1"/>
                </a:solidFill>
              </a:rPr>
              <a:t>以内</a:t>
            </a:r>
            <a:endParaRPr kumimoji="1" lang="ja-JP" altLang="en-US" sz="1600" dirty="0">
              <a:solidFill>
                <a:schemeClr val="tx1"/>
              </a:solidFill>
            </a:endParaRPr>
          </a:p>
        </p:txBody>
      </p:sp>
      <p:sp>
        <p:nvSpPr>
          <p:cNvPr id="11" name="円/楕円 10"/>
          <p:cNvSpPr/>
          <p:nvPr/>
        </p:nvSpPr>
        <p:spPr>
          <a:xfrm>
            <a:off x="10809028" y="1733262"/>
            <a:ext cx="1269948" cy="68239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r>
              <a:rPr kumimoji="1" lang="ja-JP" altLang="en-US" b="1" dirty="0" smtClean="0">
                <a:solidFill>
                  <a:schemeClr val="tx1"/>
                </a:solidFill>
              </a:rPr>
              <a:t>か月</a:t>
            </a:r>
            <a:r>
              <a:rPr kumimoji="1" lang="ja-JP" altLang="en-US" sz="1600" dirty="0" smtClean="0">
                <a:solidFill>
                  <a:schemeClr val="tx1"/>
                </a:solidFill>
              </a:rPr>
              <a:t>以内</a:t>
            </a:r>
            <a:endParaRPr kumimoji="1" lang="ja-JP" altLang="en-US" sz="1600" dirty="0">
              <a:solidFill>
                <a:schemeClr val="tx1"/>
              </a:solidFill>
            </a:endParaRPr>
          </a:p>
        </p:txBody>
      </p:sp>
      <p:sp>
        <p:nvSpPr>
          <p:cNvPr id="12" name="円/楕円 11"/>
          <p:cNvSpPr/>
          <p:nvPr/>
        </p:nvSpPr>
        <p:spPr>
          <a:xfrm>
            <a:off x="10895799" y="4626591"/>
            <a:ext cx="977753" cy="74186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1095089" y="4722126"/>
            <a:ext cx="932840" cy="615553"/>
          </a:xfrm>
          <a:prstGeom prst="rect">
            <a:avLst/>
          </a:prstGeom>
          <a:noFill/>
        </p:spPr>
        <p:txBody>
          <a:bodyPr wrap="square" rtlCol="0">
            <a:spAutoFit/>
          </a:bodyPr>
          <a:lstStyle/>
          <a:p>
            <a:r>
              <a:rPr kumimoji="1" lang="en-US" altLang="ja-JP" b="1" dirty="0" smtClean="0"/>
              <a:t>4</a:t>
            </a:r>
            <a:r>
              <a:rPr kumimoji="1" lang="ja-JP" altLang="en-US" b="1" dirty="0" smtClean="0"/>
              <a:t>か月　　　　</a:t>
            </a:r>
            <a:r>
              <a:rPr kumimoji="1" lang="ja-JP" altLang="en-US" sz="1600" dirty="0" smtClean="0"/>
              <a:t>以内</a:t>
            </a:r>
            <a:endParaRPr kumimoji="1" lang="ja-JP" altLang="en-US" sz="1600" dirty="0"/>
          </a:p>
        </p:txBody>
      </p:sp>
      <p:sp>
        <p:nvSpPr>
          <p:cNvPr id="14" name="円/楕円 13"/>
          <p:cNvSpPr/>
          <p:nvPr/>
        </p:nvSpPr>
        <p:spPr>
          <a:xfrm>
            <a:off x="10959152" y="5668854"/>
            <a:ext cx="914400" cy="74559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10918255" y="5777928"/>
            <a:ext cx="932839" cy="615553"/>
          </a:xfrm>
          <a:prstGeom prst="rect">
            <a:avLst/>
          </a:prstGeom>
          <a:noFill/>
        </p:spPr>
        <p:txBody>
          <a:bodyPr wrap="square" rtlCol="0">
            <a:spAutoFit/>
          </a:bodyPr>
          <a:lstStyle/>
          <a:p>
            <a:r>
              <a:rPr kumimoji="1" lang="en-US" altLang="ja-JP" b="1" dirty="0" smtClean="0"/>
              <a:t>10</a:t>
            </a:r>
            <a:r>
              <a:rPr kumimoji="1" lang="ja-JP" altLang="en-US" b="1" dirty="0" smtClean="0"/>
              <a:t>か月　　</a:t>
            </a:r>
            <a:endParaRPr kumimoji="1" lang="en-US" altLang="ja-JP" b="1" dirty="0" smtClean="0"/>
          </a:p>
          <a:p>
            <a:r>
              <a:rPr kumimoji="1" lang="ja-JP" altLang="en-US" sz="1600" dirty="0" smtClean="0"/>
              <a:t>　以内</a:t>
            </a:r>
            <a:endParaRPr kumimoji="1" lang="ja-JP" altLang="en-US" sz="1600" dirty="0"/>
          </a:p>
        </p:txBody>
      </p:sp>
      <p:sp>
        <p:nvSpPr>
          <p:cNvPr id="16" name="下矢印 15"/>
          <p:cNvSpPr/>
          <p:nvPr/>
        </p:nvSpPr>
        <p:spPr>
          <a:xfrm>
            <a:off x="2939083" y="2338001"/>
            <a:ext cx="433788" cy="50073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下矢印 16"/>
          <p:cNvSpPr/>
          <p:nvPr/>
        </p:nvSpPr>
        <p:spPr>
          <a:xfrm>
            <a:off x="2964506" y="3766782"/>
            <a:ext cx="433788" cy="53226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8" name="下矢印 17"/>
          <p:cNvSpPr/>
          <p:nvPr/>
        </p:nvSpPr>
        <p:spPr>
          <a:xfrm>
            <a:off x="2939083" y="4831311"/>
            <a:ext cx="484632" cy="50636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下矢印 18"/>
          <p:cNvSpPr/>
          <p:nvPr/>
        </p:nvSpPr>
        <p:spPr>
          <a:xfrm>
            <a:off x="8761863" y="1272663"/>
            <a:ext cx="341194" cy="409713"/>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下矢印 19"/>
          <p:cNvSpPr/>
          <p:nvPr/>
        </p:nvSpPr>
        <p:spPr>
          <a:xfrm>
            <a:off x="8761863" y="2238233"/>
            <a:ext cx="341194" cy="49131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下矢印 20"/>
          <p:cNvSpPr/>
          <p:nvPr/>
        </p:nvSpPr>
        <p:spPr>
          <a:xfrm>
            <a:off x="8761863" y="3275461"/>
            <a:ext cx="348166" cy="491321"/>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2" name="下矢印 21"/>
          <p:cNvSpPr/>
          <p:nvPr/>
        </p:nvSpPr>
        <p:spPr>
          <a:xfrm>
            <a:off x="8761864" y="4271747"/>
            <a:ext cx="341194" cy="450379"/>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3" name="下矢印 22"/>
          <p:cNvSpPr/>
          <p:nvPr/>
        </p:nvSpPr>
        <p:spPr>
          <a:xfrm>
            <a:off x="8761863" y="5308979"/>
            <a:ext cx="341194" cy="49005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12</a:t>
            </a:fld>
            <a:endParaRPr lang="ja-JP" altLang="en-US" dirty="0"/>
          </a:p>
        </p:txBody>
      </p:sp>
    </p:spTree>
    <p:extLst>
      <p:ext uri="{BB962C8B-B14F-4D97-AF65-F5344CB8AC3E}">
        <p14:creationId xmlns:p14="http://schemas.microsoft.com/office/powerpoint/2010/main" val="642332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914400"/>
          </a:xfrm>
          <a:solidFill>
            <a:schemeClr val="tx1"/>
          </a:solidFill>
        </p:spPr>
        <p:txBody>
          <a:bodyPr/>
          <a:lstStyle/>
          <a:p>
            <a:r>
              <a:rPr lang="ja-JP" altLang="en-US" sz="4400" dirty="0" smtClean="0">
                <a:solidFill>
                  <a:schemeClr val="bg1"/>
                </a:solidFill>
              </a:rPr>
              <a:t>相続について</a:t>
            </a:r>
            <a:endParaRPr kumimoji="1" lang="ja-JP" altLang="en-US" sz="4400" dirty="0">
              <a:solidFill>
                <a:schemeClr val="bg1"/>
              </a:solidFill>
            </a:endParaRPr>
          </a:p>
        </p:txBody>
      </p:sp>
      <p:sp>
        <p:nvSpPr>
          <p:cNvPr id="3" name="サブタイトル 2"/>
          <p:cNvSpPr>
            <a:spLocks noGrp="1"/>
          </p:cNvSpPr>
          <p:nvPr>
            <p:ph type="subTitle" idx="1"/>
          </p:nvPr>
        </p:nvSpPr>
        <p:spPr>
          <a:xfrm>
            <a:off x="908304" y="869054"/>
            <a:ext cx="11283696" cy="5049672"/>
          </a:xfrm>
        </p:spPr>
        <p:txBody>
          <a:bodyPr/>
          <a:lstStyle/>
          <a:p>
            <a:pPr algn="l"/>
            <a:endParaRPr kumimoji="1" lang="en-US" altLang="ja-JP" dirty="0" smtClean="0">
              <a:solidFill>
                <a:schemeClr val="tx1"/>
              </a:solidFill>
            </a:endParaRPr>
          </a:p>
          <a:p>
            <a:pPr algn="l"/>
            <a:r>
              <a:rPr kumimoji="1" lang="ja-JP" altLang="en-US" sz="3600" dirty="0" smtClean="0">
                <a:solidFill>
                  <a:schemeClr val="tx1"/>
                </a:solidFill>
              </a:rPr>
              <a:t>相続人・相続分</a:t>
            </a:r>
            <a:endParaRPr kumimoji="1" lang="en-US" altLang="ja-JP" sz="3600" dirty="0" smtClean="0">
              <a:solidFill>
                <a:schemeClr val="tx1"/>
              </a:solidFill>
            </a:endParaRPr>
          </a:p>
          <a:p>
            <a:endParaRPr kumimoji="1" lang="ja-JP" altLang="en-US" dirty="0"/>
          </a:p>
        </p:txBody>
      </p:sp>
      <p:sp>
        <p:nvSpPr>
          <p:cNvPr id="55" name="テキスト ボックス 54"/>
          <p:cNvSpPr txBox="1"/>
          <p:nvPr/>
        </p:nvSpPr>
        <p:spPr>
          <a:xfrm>
            <a:off x="5057028" y="1313907"/>
            <a:ext cx="492443" cy="1618516"/>
          </a:xfrm>
          <a:prstGeom prst="rect">
            <a:avLst/>
          </a:prstGeom>
          <a:noFill/>
        </p:spPr>
        <p:txBody>
          <a:bodyPr vert="eaVert" wrap="square" rtlCol="0">
            <a:spAutoFit/>
          </a:bodyPr>
          <a:lstStyle/>
          <a:p>
            <a:r>
              <a:rPr lang="ja-JP" altLang="en-US" dirty="0"/>
              <a:t>　</a:t>
            </a:r>
            <a:r>
              <a:rPr lang="ja-JP" altLang="en-US" sz="2000" dirty="0" smtClean="0"/>
              <a:t>直系尊属</a:t>
            </a:r>
            <a:endParaRPr kumimoji="1" lang="ja-JP" altLang="en-US" sz="2000" b="1" dirty="0"/>
          </a:p>
        </p:txBody>
      </p:sp>
      <p:sp>
        <p:nvSpPr>
          <p:cNvPr id="56" name="テキスト ボックス 55"/>
          <p:cNvSpPr txBox="1"/>
          <p:nvPr/>
        </p:nvSpPr>
        <p:spPr>
          <a:xfrm>
            <a:off x="5038590" y="4689487"/>
            <a:ext cx="461665" cy="1226404"/>
          </a:xfrm>
          <a:prstGeom prst="rect">
            <a:avLst/>
          </a:prstGeom>
          <a:noFill/>
        </p:spPr>
        <p:txBody>
          <a:bodyPr vert="eaVert" wrap="square" rtlCol="0">
            <a:spAutoFit/>
          </a:bodyPr>
          <a:lstStyle/>
          <a:p>
            <a:r>
              <a:rPr lang="ja-JP" altLang="en-US" dirty="0"/>
              <a:t>直系卑属</a:t>
            </a:r>
            <a:endParaRPr kumimoji="1" lang="ja-JP" altLang="en-US" b="1" dirty="0"/>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13</a:t>
            </a:fld>
            <a:endParaRPr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915756718"/>
              </p:ext>
            </p:extLst>
          </p:nvPr>
        </p:nvGraphicFramePr>
        <p:xfrm>
          <a:off x="2358601" y="932539"/>
          <a:ext cx="7810635" cy="5828479"/>
        </p:xfrm>
        <a:graphic>
          <a:graphicData uri="http://schemas.openxmlformats.org/presentationml/2006/ole">
            <mc:AlternateContent xmlns:mc="http://schemas.openxmlformats.org/markup-compatibility/2006">
              <mc:Choice xmlns:v="urn:schemas-microsoft-com:vml" Requires="v">
                <p:oleObj spid="_x0000_s1069" name="Worksheet" r:id="rId5" imgW="6305694" imgH="4705484" progId="Excel.Sheet.12">
                  <p:embed/>
                </p:oleObj>
              </mc:Choice>
              <mc:Fallback>
                <p:oleObj name="Worksheet" r:id="rId5" imgW="6305694" imgH="4705484" progId="Excel.Sheet.12">
                  <p:embed/>
                  <p:pic>
                    <p:nvPicPr>
                      <p:cNvPr id="0" name=""/>
                      <p:cNvPicPr/>
                      <p:nvPr/>
                    </p:nvPicPr>
                    <p:blipFill>
                      <a:blip r:embed="rId6"/>
                      <a:stretch>
                        <a:fillRect/>
                      </a:stretch>
                    </p:blipFill>
                    <p:spPr>
                      <a:xfrm>
                        <a:off x="2358601" y="932539"/>
                        <a:ext cx="7810635" cy="5828479"/>
                      </a:xfrm>
                      <a:prstGeom prst="rect">
                        <a:avLst/>
                      </a:prstGeom>
                    </p:spPr>
                  </p:pic>
                </p:oleObj>
              </mc:Fallback>
            </mc:AlternateContent>
          </a:graphicData>
        </a:graphic>
      </p:graphicFrame>
    </p:spTree>
    <p:extLst>
      <p:ext uri="{BB962C8B-B14F-4D97-AF65-F5344CB8AC3E}">
        <p14:creationId xmlns:p14="http://schemas.microsoft.com/office/powerpoint/2010/main" val="3579728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1049311"/>
          </a:xfrm>
          <a:solidFill>
            <a:schemeClr val="tx1"/>
          </a:solidFill>
        </p:spPr>
        <p:txBody>
          <a:bodyPr/>
          <a:lstStyle/>
          <a:p>
            <a:r>
              <a:rPr lang="ja-JP" altLang="en-US" sz="4400" dirty="0" smtClean="0">
                <a:solidFill>
                  <a:schemeClr val="bg1"/>
                </a:solidFill>
              </a:rPr>
              <a:t>相続について</a:t>
            </a:r>
            <a:endParaRPr kumimoji="1" lang="ja-JP" altLang="en-US" sz="4400" dirty="0">
              <a:solidFill>
                <a:schemeClr val="bg1"/>
              </a:solidFill>
            </a:endParaRPr>
          </a:p>
        </p:txBody>
      </p:sp>
      <p:sp>
        <p:nvSpPr>
          <p:cNvPr id="3" name="サブタイトル 2"/>
          <p:cNvSpPr>
            <a:spLocks noGrp="1"/>
          </p:cNvSpPr>
          <p:nvPr>
            <p:ph type="subTitle" idx="1"/>
          </p:nvPr>
        </p:nvSpPr>
        <p:spPr>
          <a:xfrm>
            <a:off x="667512" y="1569493"/>
            <a:ext cx="11219688" cy="4283303"/>
          </a:xfrm>
        </p:spPr>
        <p:txBody>
          <a:bodyPr/>
          <a:lstStyle/>
          <a:p>
            <a:endParaRPr kumimoji="1" lang="en-US" altLang="ja-JP" dirty="0" smtClean="0"/>
          </a:p>
          <a:p>
            <a:endParaRPr kumimoji="1" lang="ja-JP" altLang="en-US" dirty="0"/>
          </a:p>
        </p:txBody>
      </p:sp>
      <p:graphicFrame>
        <p:nvGraphicFramePr>
          <p:cNvPr id="7" name="表 6"/>
          <p:cNvGraphicFramePr>
            <a:graphicFrameLocks noGrp="1"/>
          </p:cNvGraphicFramePr>
          <p:nvPr>
            <p:extLst/>
          </p:nvPr>
        </p:nvGraphicFramePr>
        <p:xfrm>
          <a:off x="1733266" y="1187356"/>
          <a:ext cx="9457897" cy="4039735"/>
        </p:xfrm>
        <a:graphic>
          <a:graphicData uri="http://schemas.openxmlformats.org/drawingml/2006/table">
            <a:tbl>
              <a:tblPr/>
              <a:tblGrid>
                <a:gridCol w="2401052"/>
                <a:gridCol w="2701183"/>
                <a:gridCol w="2993812"/>
                <a:gridCol w="1361850"/>
              </a:tblGrid>
              <a:tr h="577105">
                <a:tc>
                  <a:txBody>
                    <a:bodyPr/>
                    <a:lstStyle/>
                    <a:p>
                      <a:pPr algn="l" fontAlgn="b"/>
                      <a:r>
                        <a:rPr lang="ja-JP" altLang="en-US" sz="3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相続人</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b"/>
                      <a:r>
                        <a:rPr lang="ja-JP" altLang="en-US" sz="3000" b="0" i="0" u="none" strike="noStrike" dirty="0">
                          <a:solidFill>
                            <a:srgbClr val="000000"/>
                          </a:solidFill>
                          <a:effectLst/>
                          <a:latin typeface="ＭＳ Ｐゴシック" panose="020B0600070205080204" pitchFamily="50" charset="-128"/>
                          <a:ea typeface="ＭＳ Ｐゴシック" panose="020B0600070205080204" pitchFamily="50" charset="-128"/>
                        </a:rPr>
                        <a:t>法定相続分</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577105">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第</a:t>
                      </a:r>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順位</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配偶者</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配偶者　</a:t>
                      </a:r>
                    </a:p>
                  </a:txBody>
                  <a:tcPr marL="8056" marR="8056" marT="805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8056" marR="8056" marT="8056"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7105">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子</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子　</a:t>
                      </a:r>
                    </a:p>
                  </a:txBody>
                  <a:tcPr marL="8056" marR="8056" marT="805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8056" marR="8056" marT="8056"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7105">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第</a:t>
                      </a:r>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順位</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fontAlgn="b"/>
                      <a:r>
                        <a:rPr lang="ja-JP" altLang="en-US" sz="3000" b="0" i="0" u="none" strike="noStrike" dirty="0">
                          <a:solidFill>
                            <a:srgbClr val="000000"/>
                          </a:solidFill>
                          <a:effectLst/>
                          <a:latin typeface="ＭＳ Ｐゴシック" panose="020B0600070205080204" pitchFamily="50" charset="-128"/>
                          <a:ea typeface="ＭＳ Ｐゴシック" panose="020B0600070205080204" pitchFamily="50" charset="-128"/>
                        </a:rPr>
                        <a:t>配偶者</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配偶者</a:t>
                      </a:r>
                    </a:p>
                  </a:txBody>
                  <a:tcPr marL="8056" marR="8056" marT="805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8056" marR="8056" marT="8056"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7105">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dirty="0">
                          <a:solidFill>
                            <a:srgbClr val="000000"/>
                          </a:solidFill>
                          <a:effectLst/>
                          <a:latin typeface="ＭＳ Ｐゴシック" panose="020B0600070205080204" pitchFamily="50" charset="-128"/>
                          <a:ea typeface="ＭＳ Ｐゴシック" panose="020B0600070205080204" pitchFamily="50" charset="-128"/>
                        </a:rPr>
                        <a:t>直系尊属</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直系尊属　</a:t>
                      </a:r>
                    </a:p>
                  </a:txBody>
                  <a:tcPr marL="8056" marR="8056" marT="805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8056" marR="8056" marT="8056"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7105">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第</a:t>
                      </a:r>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順位</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配偶者</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配偶者</a:t>
                      </a:r>
                    </a:p>
                  </a:txBody>
                  <a:tcPr marL="8056" marR="8056" marT="805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altLang="ja-JP" sz="300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8056" marR="8056" marT="8056"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77105">
                <a:tc>
                  <a:txBody>
                    <a:bodyPr/>
                    <a:lstStyle/>
                    <a:p>
                      <a:pPr algn="l" fontAlgn="b"/>
                      <a:r>
                        <a:rPr lang="ja-JP" altLang="en-US" sz="30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兄弟姉妹</a:t>
                      </a:r>
                    </a:p>
                  </a:txBody>
                  <a:tcPr marL="8056" marR="8056" marT="8056"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ja-JP" altLang="en-US" sz="3000" b="0" i="0" u="none" strike="noStrike">
                          <a:solidFill>
                            <a:srgbClr val="000000"/>
                          </a:solidFill>
                          <a:effectLst/>
                          <a:latin typeface="ＭＳ Ｐゴシック" panose="020B0600070205080204" pitchFamily="50" charset="-128"/>
                          <a:ea typeface="ＭＳ Ｐゴシック" panose="020B0600070205080204" pitchFamily="50" charset="-128"/>
                        </a:rPr>
                        <a:t>兄弟姉妹　</a:t>
                      </a:r>
                    </a:p>
                  </a:txBody>
                  <a:tcPr marL="8056" marR="8056" marT="8056" marB="0" anchor="b">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en-US" altLang="ja-JP" sz="3000" b="0" i="0" u="none" strike="noStrike" dirty="0">
                          <a:solidFill>
                            <a:srgbClr val="000000"/>
                          </a:solidFill>
                          <a:effectLst/>
                          <a:latin typeface="ＭＳ Ｐゴシック" panose="020B0600070205080204" pitchFamily="50" charset="-128"/>
                          <a:ea typeface="ＭＳ Ｐゴシック" panose="020B0600070205080204" pitchFamily="50" charset="-128"/>
                        </a:rPr>
                        <a:t>1/4</a:t>
                      </a:r>
                    </a:p>
                  </a:txBody>
                  <a:tcPr marL="8056" marR="8056" marT="8056"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テキスト ボックス 7"/>
          <p:cNvSpPr txBox="1"/>
          <p:nvPr/>
        </p:nvSpPr>
        <p:spPr>
          <a:xfrm>
            <a:off x="1733266" y="5349922"/>
            <a:ext cx="9321420" cy="1015663"/>
          </a:xfrm>
          <a:prstGeom prst="rect">
            <a:avLst/>
          </a:prstGeom>
          <a:noFill/>
        </p:spPr>
        <p:txBody>
          <a:bodyPr wrap="square" rtlCol="0">
            <a:spAutoFit/>
          </a:bodyPr>
          <a:lstStyle/>
          <a:p>
            <a:r>
              <a:rPr kumimoji="1" lang="ja-JP" altLang="en-US" dirty="0" smtClean="0"/>
              <a:t>●</a:t>
            </a:r>
            <a:r>
              <a:rPr kumimoji="1" lang="ja-JP" altLang="en-US" sz="2000" b="1" dirty="0" smtClean="0"/>
              <a:t>内縁の妻（夫），子の妻（夫）は、相続人とはなりません。</a:t>
            </a:r>
            <a:endParaRPr kumimoji="1" lang="en-US" altLang="ja-JP" sz="2000" b="1" dirty="0" smtClean="0"/>
          </a:p>
          <a:p>
            <a:r>
              <a:rPr lang="ja-JP" altLang="en-US" dirty="0" smtClean="0"/>
              <a:t>●</a:t>
            </a:r>
            <a:r>
              <a:rPr lang="ja-JP" altLang="en-US" sz="2000" b="1" dirty="0" smtClean="0"/>
              <a:t>子の中に被相続人より先に亡くなっている者がいる場合、その者の子が代わりに</a:t>
            </a:r>
            <a:endParaRPr lang="en-US" altLang="ja-JP" sz="2000" b="1" dirty="0" smtClean="0"/>
          </a:p>
          <a:p>
            <a:r>
              <a:rPr lang="ja-JP" altLang="en-US" sz="2000" b="1" dirty="0"/>
              <a:t>　</a:t>
            </a:r>
            <a:r>
              <a:rPr lang="ja-JP" altLang="en-US" sz="2000" b="1" dirty="0" smtClean="0"/>
              <a:t>　相続人になります。これを「代襲相続」と呼びます。</a:t>
            </a:r>
            <a:endParaRPr kumimoji="1" lang="ja-JP" altLang="en-US" sz="2000" b="1" dirty="0"/>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14</a:t>
            </a:fld>
            <a:endParaRPr lang="ja-JP" altLang="en-US" dirty="0"/>
          </a:p>
        </p:txBody>
      </p:sp>
    </p:spTree>
    <p:extLst>
      <p:ext uri="{BB962C8B-B14F-4D97-AF65-F5344CB8AC3E}">
        <p14:creationId xmlns:p14="http://schemas.microsoft.com/office/powerpoint/2010/main" val="1192059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1004341"/>
          </a:xfrm>
          <a:solidFill>
            <a:schemeClr val="tx1"/>
          </a:solidFill>
        </p:spPr>
        <p:txBody>
          <a:bodyPr/>
          <a:lstStyle/>
          <a:p>
            <a:r>
              <a:rPr lang="ja-JP" altLang="en-US" sz="4400" b="1" dirty="0" smtClean="0">
                <a:solidFill>
                  <a:schemeClr val="bg1"/>
                </a:solidFill>
              </a:rPr>
              <a:t>遺産分割協議について</a:t>
            </a:r>
            <a:endParaRPr kumimoji="1" lang="ja-JP" altLang="en-US" sz="4400" b="1" dirty="0">
              <a:solidFill>
                <a:schemeClr val="bg1"/>
              </a:solidFill>
            </a:endParaRPr>
          </a:p>
        </p:txBody>
      </p:sp>
      <p:sp>
        <p:nvSpPr>
          <p:cNvPr id="3" name="サブタイトル 2"/>
          <p:cNvSpPr>
            <a:spLocks noGrp="1"/>
          </p:cNvSpPr>
          <p:nvPr>
            <p:ph type="subTitle" idx="1"/>
          </p:nvPr>
        </p:nvSpPr>
        <p:spPr>
          <a:xfrm>
            <a:off x="178615" y="1214653"/>
            <a:ext cx="11870818" cy="5158852"/>
          </a:xfrm>
        </p:spPr>
        <p:txBody>
          <a:bodyPr>
            <a:noAutofit/>
          </a:bodyPr>
          <a:lstStyle/>
          <a:p>
            <a:pPr algn="l"/>
            <a:r>
              <a:rPr kumimoji="1" lang="ja-JP" altLang="en-US" sz="3200" b="1" dirty="0" smtClean="0">
                <a:solidFill>
                  <a:schemeClr val="tx1"/>
                </a:solidFill>
                <a:latin typeface="+mj-ea"/>
                <a:ea typeface="+mj-ea"/>
              </a:rPr>
              <a:t>●　遺産分割協議には、相続人全員が参加する必要があります。</a:t>
            </a:r>
            <a:endParaRPr kumimoji="1" lang="en-US" altLang="ja-JP" sz="3200" b="1" dirty="0" smtClean="0">
              <a:solidFill>
                <a:schemeClr val="tx1"/>
              </a:solidFill>
              <a:latin typeface="+mj-ea"/>
              <a:ea typeface="+mj-ea"/>
            </a:endParaRPr>
          </a:p>
          <a:p>
            <a:pPr algn="l"/>
            <a:r>
              <a:rPr kumimoji="1" lang="ja-JP" altLang="en-US" sz="3200" b="1" dirty="0" smtClean="0">
                <a:solidFill>
                  <a:schemeClr val="tx1"/>
                </a:solidFill>
                <a:latin typeface="+mj-ea"/>
                <a:ea typeface="+mj-ea"/>
              </a:rPr>
              <a:t>●　相続人の中に不在者、未成年者、成年被後見人等がいる</a:t>
            </a:r>
            <a:endParaRPr kumimoji="1" lang="en-US" altLang="ja-JP" sz="3200" b="1" dirty="0" smtClean="0">
              <a:solidFill>
                <a:schemeClr val="tx1"/>
              </a:solidFill>
              <a:latin typeface="+mj-ea"/>
              <a:ea typeface="+mj-ea"/>
            </a:endParaRPr>
          </a:p>
          <a:p>
            <a:pPr algn="l"/>
            <a:r>
              <a:rPr lang="ja-JP" altLang="en-US" sz="3200" b="1" dirty="0">
                <a:solidFill>
                  <a:schemeClr val="tx1"/>
                </a:solidFill>
                <a:latin typeface="+mj-ea"/>
                <a:ea typeface="+mj-ea"/>
              </a:rPr>
              <a:t>　</a:t>
            </a:r>
            <a:r>
              <a:rPr lang="ja-JP" altLang="en-US" sz="3200" b="1" dirty="0" smtClean="0">
                <a:solidFill>
                  <a:schemeClr val="tx1"/>
                </a:solidFill>
                <a:latin typeface="+mj-ea"/>
                <a:ea typeface="+mj-ea"/>
              </a:rPr>
              <a:t>　</a:t>
            </a:r>
            <a:r>
              <a:rPr kumimoji="1" lang="ja-JP" altLang="en-US" sz="3200" b="1" dirty="0" smtClean="0">
                <a:solidFill>
                  <a:schemeClr val="tx1"/>
                </a:solidFill>
                <a:latin typeface="+mj-ea"/>
                <a:ea typeface="+mj-ea"/>
              </a:rPr>
              <a:t>場合は、それぞれ不在者の財産管理人、親権者、</a:t>
            </a:r>
            <a:endParaRPr kumimoji="1" lang="en-US" altLang="ja-JP" sz="3200" b="1" dirty="0" smtClean="0">
              <a:solidFill>
                <a:schemeClr val="tx1"/>
              </a:solidFill>
              <a:latin typeface="+mj-ea"/>
              <a:ea typeface="+mj-ea"/>
            </a:endParaRPr>
          </a:p>
          <a:p>
            <a:pPr algn="l"/>
            <a:r>
              <a:rPr lang="ja-JP" altLang="en-US" sz="3200" b="1" dirty="0">
                <a:solidFill>
                  <a:schemeClr val="tx1"/>
                </a:solidFill>
                <a:latin typeface="+mj-ea"/>
                <a:ea typeface="+mj-ea"/>
              </a:rPr>
              <a:t>　</a:t>
            </a:r>
            <a:r>
              <a:rPr lang="ja-JP" altLang="en-US" sz="3200" b="1" dirty="0" smtClean="0">
                <a:solidFill>
                  <a:schemeClr val="tx1"/>
                </a:solidFill>
                <a:latin typeface="+mj-ea"/>
                <a:ea typeface="+mj-ea"/>
              </a:rPr>
              <a:t>　</a:t>
            </a:r>
            <a:r>
              <a:rPr kumimoji="1" lang="ja-JP" altLang="en-US" sz="3200" b="1" dirty="0" smtClean="0">
                <a:solidFill>
                  <a:schemeClr val="tx1"/>
                </a:solidFill>
                <a:latin typeface="+mj-ea"/>
                <a:ea typeface="+mj-ea"/>
              </a:rPr>
              <a:t>成年後見人等が本人を代理して協議に参加します。</a:t>
            </a:r>
            <a:endParaRPr kumimoji="1" lang="en-US" altLang="ja-JP" sz="3200" b="1" dirty="0" smtClean="0">
              <a:solidFill>
                <a:schemeClr val="tx1"/>
              </a:solidFill>
              <a:latin typeface="+mj-ea"/>
              <a:ea typeface="+mj-ea"/>
            </a:endParaRPr>
          </a:p>
          <a:p>
            <a:pPr algn="l"/>
            <a:r>
              <a:rPr lang="ja-JP" altLang="en-US" sz="3200" b="1" dirty="0" smtClean="0">
                <a:solidFill>
                  <a:schemeClr val="tx1"/>
                </a:solidFill>
                <a:latin typeface="+mj-ea"/>
                <a:ea typeface="+mj-ea"/>
              </a:rPr>
              <a:t>●　各相続人間の公平を保つために「特別受益」「寄与分」の</a:t>
            </a:r>
            <a:endParaRPr lang="en-US" altLang="ja-JP" sz="3200" b="1" dirty="0" smtClean="0">
              <a:solidFill>
                <a:schemeClr val="tx1"/>
              </a:solidFill>
              <a:latin typeface="+mj-ea"/>
              <a:ea typeface="+mj-ea"/>
            </a:endParaRPr>
          </a:p>
          <a:p>
            <a:pPr algn="l"/>
            <a:r>
              <a:rPr lang="ja-JP" altLang="en-US" sz="3200" b="1" dirty="0">
                <a:solidFill>
                  <a:schemeClr val="tx1"/>
                </a:solidFill>
                <a:latin typeface="+mj-ea"/>
                <a:ea typeface="+mj-ea"/>
              </a:rPr>
              <a:t>　</a:t>
            </a:r>
            <a:r>
              <a:rPr lang="ja-JP" altLang="en-US" sz="3200" b="1" dirty="0" smtClean="0">
                <a:solidFill>
                  <a:schemeClr val="tx1"/>
                </a:solidFill>
                <a:latin typeface="+mj-ea"/>
                <a:ea typeface="+mj-ea"/>
              </a:rPr>
              <a:t>　　制度があります。</a:t>
            </a:r>
            <a:endParaRPr lang="en-US" altLang="ja-JP" sz="3200" b="1" dirty="0" smtClean="0">
              <a:solidFill>
                <a:schemeClr val="tx1"/>
              </a:solidFill>
              <a:latin typeface="+mj-ea"/>
              <a:ea typeface="+mj-ea"/>
            </a:endParaRPr>
          </a:p>
          <a:p>
            <a:pPr algn="l"/>
            <a:r>
              <a:rPr kumimoji="1" lang="ja-JP" altLang="en-US" sz="3200" b="1" dirty="0" smtClean="0">
                <a:solidFill>
                  <a:schemeClr val="tx1"/>
                </a:solidFill>
                <a:latin typeface="+mj-ea"/>
                <a:ea typeface="+mj-ea"/>
              </a:rPr>
              <a:t>●　相続人間で協議が調わない場合は、家庭裁判所の調停・審判を</a:t>
            </a:r>
            <a:endParaRPr kumimoji="1" lang="en-US" altLang="ja-JP" sz="3200" b="1" dirty="0" smtClean="0">
              <a:solidFill>
                <a:schemeClr val="tx1"/>
              </a:solidFill>
              <a:latin typeface="+mj-ea"/>
              <a:ea typeface="+mj-ea"/>
            </a:endParaRPr>
          </a:p>
          <a:p>
            <a:pPr algn="l"/>
            <a:r>
              <a:rPr lang="ja-JP" altLang="en-US" sz="3200" b="1" dirty="0">
                <a:solidFill>
                  <a:schemeClr val="tx1"/>
                </a:solidFill>
                <a:latin typeface="+mj-ea"/>
                <a:ea typeface="+mj-ea"/>
              </a:rPr>
              <a:t>　</a:t>
            </a:r>
            <a:r>
              <a:rPr lang="ja-JP" altLang="en-US" sz="3200" b="1" dirty="0" smtClean="0">
                <a:solidFill>
                  <a:schemeClr val="tx1"/>
                </a:solidFill>
                <a:latin typeface="+mj-ea"/>
                <a:ea typeface="+mj-ea"/>
              </a:rPr>
              <a:t>　　</a:t>
            </a:r>
            <a:r>
              <a:rPr kumimoji="1" lang="ja-JP" altLang="en-US" sz="3200" b="1" dirty="0" smtClean="0">
                <a:solidFill>
                  <a:schemeClr val="tx1"/>
                </a:solidFill>
                <a:latin typeface="+mj-ea"/>
                <a:ea typeface="+mj-ea"/>
              </a:rPr>
              <a:t>利用することができます。</a:t>
            </a:r>
            <a:endParaRPr kumimoji="1" lang="ja-JP" altLang="en-US" sz="3200" b="1" dirty="0">
              <a:solidFill>
                <a:schemeClr val="tx1"/>
              </a:solidFill>
              <a:latin typeface="+mj-ea"/>
              <a:ea typeface="+mj-ea"/>
            </a:endParaRPr>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15</a:t>
            </a:fld>
            <a:endParaRPr lang="ja-JP" altLang="en-US" dirty="0"/>
          </a:p>
        </p:txBody>
      </p:sp>
    </p:spTree>
    <p:extLst>
      <p:ext uri="{BB962C8B-B14F-4D97-AF65-F5344CB8AC3E}">
        <p14:creationId xmlns:p14="http://schemas.microsoft.com/office/powerpoint/2010/main" val="234843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0"/>
            <a:ext cx="12192000" cy="944380"/>
          </a:xfrm>
          <a:solidFill>
            <a:schemeClr val="tx1"/>
          </a:solidFill>
        </p:spPr>
        <p:txBody>
          <a:bodyPr/>
          <a:lstStyle/>
          <a:p>
            <a:r>
              <a:rPr lang="ja-JP" altLang="en-US" sz="4400" b="1" dirty="0" smtClean="0">
                <a:solidFill>
                  <a:schemeClr val="bg1"/>
                </a:solidFill>
              </a:rPr>
              <a:t>相続放棄、限定承認</a:t>
            </a:r>
            <a:endParaRPr kumimoji="1" lang="ja-JP" altLang="en-US" sz="4400" b="1" dirty="0">
              <a:solidFill>
                <a:schemeClr val="bg1"/>
              </a:solidFill>
            </a:endParaRPr>
          </a:p>
        </p:txBody>
      </p:sp>
      <p:sp>
        <p:nvSpPr>
          <p:cNvPr id="3" name="サブタイトル 2"/>
          <p:cNvSpPr>
            <a:spLocks noGrp="1"/>
          </p:cNvSpPr>
          <p:nvPr>
            <p:ph type="subTitle" idx="1"/>
          </p:nvPr>
        </p:nvSpPr>
        <p:spPr>
          <a:xfrm>
            <a:off x="477983" y="1343790"/>
            <a:ext cx="10946734" cy="4967639"/>
          </a:xfrm>
        </p:spPr>
        <p:txBody>
          <a:bodyPr>
            <a:noAutofit/>
          </a:bodyPr>
          <a:lstStyle/>
          <a:p>
            <a:pPr algn="l"/>
            <a:r>
              <a:rPr kumimoji="1" lang="ja-JP" altLang="en-US" sz="2800" dirty="0" smtClean="0">
                <a:solidFill>
                  <a:schemeClr val="tx1"/>
                </a:solidFill>
              </a:rPr>
              <a:t>●　</a:t>
            </a:r>
            <a:r>
              <a:rPr kumimoji="1" lang="ja-JP" altLang="en-US" sz="2800" dirty="0" smtClean="0">
                <a:solidFill>
                  <a:schemeClr val="tx1"/>
                </a:solidFill>
                <a:latin typeface="+mj-ea"/>
                <a:ea typeface="+mj-ea"/>
              </a:rPr>
              <a:t>相続したくない場合（相続財産のうち、</a:t>
            </a:r>
            <a:r>
              <a:rPr lang="ja-JP" altLang="en-US" sz="2800" dirty="0" smtClean="0">
                <a:solidFill>
                  <a:schemeClr val="tx1"/>
                </a:solidFill>
                <a:latin typeface="+mj-ea"/>
                <a:ea typeface="+mj-ea"/>
              </a:rPr>
              <a:t>プラスの財産（不動産・</a:t>
            </a:r>
            <a:endParaRPr lang="en-US" altLang="ja-JP" sz="2800" dirty="0" smtClean="0">
              <a:solidFill>
                <a:schemeClr val="tx1"/>
              </a:solidFill>
              <a:latin typeface="+mj-ea"/>
              <a:ea typeface="+mj-ea"/>
            </a:endParaRPr>
          </a:p>
          <a:p>
            <a:pPr algn="l"/>
            <a:r>
              <a:rPr lang="ja-JP" altLang="en-US" sz="2800" dirty="0">
                <a:solidFill>
                  <a:schemeClr val="tx1"/>
                </a:solidFill>
                <a:latin typeface="+mj-ea"/>
                <a:ea typeface="+mj-ea"/>
              </a:rPr>
              <a:t>　</a:t>
            </a:r>
            <a:r>
              <a:rPr lang="ja-JP" altLang="en-US" sz="2800" dirty="0" smtClean="0">
                <a:solidFill>
                  <a:schemeClr val="tx1"/>
                </a:solidFill>
                <a:latin typeface="+mj-ea"/>
                <a:ea typeface="+mj-ea"/>
              </a:rPr>
              <a:t>　　預貯金等）よりマイナスの財産（借金等）の方が多い場合など）は、</a:t>
            </a:r>
            <a:endParaRPr lang="en-US" altLang="ja-JP" sz="2800" dirty="0" smtClean="0">
              <a:solidFill>
                <a:schemeClr val="tx1"/>
              </a:solidFill>
              <a:latin typeface="+mj-ea"/>
              <a:ea typeface="+mj-ea"/>
            </a:endParaRPr>
          </a:p>
          <a:p>
            <a:pPr algn="l"/>
            <a:r>
              <a:rPr lang="ja-JP" altLang="en-US" sz="2800" dirty="0">
                <a:solidFill>
                  <a:schemeClr val="tx1"/>
                </a:solidFill>
                <a:latin typeface="+mj-ea"/>
                <a:ea typeface="+mj-ea"/>
              </a:rPr>
              <a:t>　</a:t>
            </a:r>
            <a:r>
              <a:rPr lang="ja-JP" altLang="en-US" sz="2800" dirty="0" smtClean="0">
                <a:solidFill>
                  <a:schemeClr val="tx1"/>
                </a:solidFill>
                <a:latin typeface="+mj-ea"/>
                <a:ea typeface="+mj-ea"/>
              </a:rPr>
              <a:t>　　家庭裁判所に「相続放棄」の申し立てをすることができる。</a:t>
            </a:r>
            <a:endParaRPr lang="en-US" altLang="ja-JP" sz="2800" dirty="0" smtClean="0">
              <a:solidFill>
                <a:schemeClr val="tx1"/>
              </a:solidFill>
              <a:latin typeface="+mj-ea"/>
              <a:ea typeface="+mj-ea"/>
            </a:endParaRPr>
          </a:p>
          <a:p>
            <a:pPr algn="l"/>
            <a:r>
              <a:rPr kumimoji="1" lang="ja-JP" altLang="en-US" sz="2800" dirty="0" smtClean="0">
                <a:solidFill>
                  <a:schemeClr val="tx1"/>
                </a:solidFill>
              </a:rPr>
              <a:t>●　相続放棄をした者は、最初から相続人でなかったことになります。</a:t>
            </a:r>
            <a:endParaRPr kumimoji="1" lang="en-US" altLang="ja-JP" sz="2800" dirty="0" smtClean="0">
              <a:solidFill>
                <a:schemeClr val="tx1"/>
              </a:solidFill>
            </a:endParaRPr>
          </a:p>
          <a:p>
            <a:pPr algn="l"/>
            <a:r>
              <a:rPr lang="ja-JP" altLang="en-US" sz="2800" dirty="0" smtClean="0">
                <a:solidFill>
                  <a:schemeClr val="tx1"/>
                </a:solidFill>
              </a:rPr>
              <a:t>●　プラスの財産とマイナスの財産のどちらが多いか不明な場合は、</a:t>
            </a:r>
            <a:endParaRPr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　　家庭裁判所に「限定承認」の申し立てをすることができる。</a:t>
            </a:r>
            <a:endParaRPr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　　限定承認は相続人全員が共同して行う必要があります。</a:t>
            </a:r>
            <a:endParaRPr lang="en-US" altLang="ja-JP" sz="2800" dirty="0" smtClean="0">
              <a:solidFill>
                <a:schemeClr val="tx1"/>
              </a:solidFill>
            </a:endParaRPr>
          </a:p>
          <a:p>
            <a:pPr algn="l"/>
            <a:r>
              <a:rPr kumimoji="1" lang="ja-JP" altLang="en-US" sz="2800" dirty="0" smtClean="0">
                <a:solidFill>
                  <a:schemeClr val="tx1"/>
                </a:solidFill>
              </a:rPr>
              <a:t>●　限定承認をすれば、プラスの財産の範囲内で借金等の返済を</a:t>
            </a:r>
            <a:endParaRPr kumimoji="1" lang="en-US" altLang="ja-JP" sz="2800" dirty="0" smtClean="0">
              <a:solidFill>
                <a:schemeClr val="tx1"/>
              </a:solidFill>
            </a:endParaRPr>
          </a:p>
          <a:p>
            <a:pPr algn="l"/>
            <a:r>
              <a:rPr lang="ja-JP" altLang="en-US" sz="2800" dirty="0">
                <a:solidFill>
                  <a:schemeClr val="tx1"/>
                </a:solidFill>
              </a:rPr>
              <a:t>　</a:t>
            </a:r>
            <a:r>
              <a:rPr lang="ja-JP" altLang="en-US" sz="2800" dirty="0" smtClean="0">
                <a:solidFill>
                  <a:schemeClr val="tx1"/>
                </a:solidFill>
              </a:rPr>
              <a:t>　</a:t>
            </a:r>
            <a:r>
              <a:rPr kumimoji="1" lang="ja-JP" altLang="en-US" sz="2800" dirty="0" smtClean="0">
                <a:solidFill>
                  <a:schemeClr val="tx1"/>
                </a:solidFill>
              </a:rPr>
              <a:t>すれば良いことになります。</a:t>
            </a:r>
            <a:endParaRPr kumimoji="1" lang="ja-JP" altLang="en-US" sz="2800" dirty="0">
              <a:solidFill>
                <a:schemeClr val="tx1"/>
              </a:solidFill>
            </a:endParaRPr>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16</a:t>
            </a:fld>
            <a:endParaRPr lang="ja-JP" altLang="en-US" dirty="0"/>
          </a:p>
        </p:txBody>
      </p:sp>
    </p:spTree>
    <p:extLst>
      <p:ext uri="{BB962C8B-B14F-4D97-AF65-F5344CB8AC3E}">
        <p14:creationId xmlns:p14="http://schemas.microsoft.com/office/powerpoint/2010/main" val="271870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kumimoji="1" lang="ja-JP" altLang="en-US" dirty="0" smtClean="0">
                <a:solidFill>
                  <a:schemeClr val="bg1"/>
                </a:solidFill>
              </a:rPr>
              <a:t>成年後見制度とは</a:t>
            </a:r>
            <a:endParaRPr kumimoji="1" lang="ja-JP" altLang="en-US" dirty="0">
              <a:solidFill>
                <a:schemeClr val="bg1"/>
              </a:solidFill>
            </a:endParaRPr>
          </a:p>
        </p:txBody>
      </p:sp>
      <p:sp>
        <p:nvSpPr>
          <p:cNvPr id="3" name="コンテンツ プレースホルダー 2"/>
          <p:cNvSpPr>
            <a:spLocks noGrp="1"/>
          </p:cNvSpPr>
          <p:nvPr>
            <p:ph idx="1"/>
          </p:nvPr>
        </p:nvSpPr>
        <p:spPr>
          <a:xfrm>
            <a:off x="540179" y="1512312"/>
            <a:ext cx="10773815" cy="5106851"/>
          </a:xfrm>
        </p:spPr>
        <p:txBody>
          <a:bodyPr>
            <a:noAutofit/>
          </a:bodyPr>
          <a:lstStyle/>
          <a:p>
            <a:pPr marL="0" lvl="0" indent="0">
              <a:buNone/>
            </a:pPr>
            <a:r>
              <a:rPr lang="ja-JP" altLang="en-US" sz="3200" dirty="0">
                <a:solidFill>
                  <a:prstClr val="black"/>
                </a:solidFill>
                <a:latin typeface="+mn-ea"/>
              </a:rPr>
              <a:t>●　脳卒中で父が入院した。</a:t>
            </a:r>
            <a:endParaRPr lang="en-US" altLang="ja-JP" sz="3200" dirty="0">
              <a:solidFill>
                <a:prstClr val="black"/>
              </a:solidFill>
              <a:latin typeface="+mn-ea"/>
            </a:endParaRPr>
          </a:p>
          <a:p>
            <a:pPr marL="0" lvl="0" indent="0">
              <a:buNone/>
            </a:pPr>
            <a:r>
              <a:rPr lang="ja-JP" altLang="en-US" sz="3200" dirty="0">
                <a:solidFill>
                  <a:prstClr val="black"/>
                </a:solidFill>
                <a:latin typeface="+mn-ea"/>
              </a:rPr>
              <a:t>　　 不動産の整理をして、入院費に当てたいが・・</a:t>
            </a:r>
            <a:endParaRPr lang="en-US" altLang="ja-JP" sz="3200" dirty="0">
              <a:solidFill>
                <a:prstClr val="black"/>
              </a:solidFill>
              <a:latin typeface="+mn-ea"/>
            </a:endParaRPr>
          </a:p>
          <a:p>
            <a:pPr marL="0" lvl="0" indent="0">
              <a:buNone/>
            </a:pPr>
            <a:r>
              <a:rPr lang="ja-JP" altLang="en-US" sz="3200" dirty="0" smtClean="0">
                <a:solidFill>
                  <a:prstClr val="black"/>
                </a:solidFill>
                <a:latin typeface="+mn-ea"/>
              </a:rPr>
              <a:t>●</a:t>
            </a:r>
            <a:r>
              <a:rPr lang="ja-JP" altLang="en-US" sz="3200" dirty="0">
                <a:solidFill>
                  <a:prstClr val="black"/>
                </a:solidFill>
                <a:latin typeface="+mn-ea"/>
              </a:rPr>
              <a:t>　悪徳商法で高額商品を買ってしまう認知症の</a:t>
            </a:r>
            <a:endParaRPr lang="en-US" altLang="ja-JP" sz="3200" dirty="0">
              <a:solidFill>
                <a:prstClr val="black"/>
              </a:solidFill>
              <a:latin typeface="+mn-ea"/>
            </a:endParaRPr>
          </a:p>
          <a:p>
            <a:pPr marL="0" lvl="0" indent="0">
              <a:buNone/>
            </a:pPr>
            <a:r>
              <a:rPr lang="ja-JP" altLang="en-US" sz="3200" dirty="0">
                <a:solidFill>
                  <a:prstClr val="black"/>
                </a:solidFill>
                <a:latin typeface="+mn-ea"/>
              </a:rPr>
              <a:t>　　　おばあさんを守りたい。</a:t>
            </a:r>
            <a:endParaRPr lang="en-US" altLang="ja-JP" sz="3200" dirty="0">
              <a:solidFill>
                <a:prstClr val="black"/>
              </a:solidFill>
              <a:latin typeface="+mn-ea"/>
            </a:endParaRPr>
          </a:p>
          <a:p>
            <a:pPr marL="0" lvl="0" indent="0">
              <a:buNone/>
            </a:pPr>
            <a:r>
              <a:rPr lang="ja-JP" altLang="en-US" sz="3200" dirty="0" smtClean="0">
                <a:solidFill>
                  <a:prstClr val="black"/>
                </a:solidFill>
                <a:latin typeface="+mn-ea"/>
              </a:rPr>
              <a:t>●</a:t>
            </a:r>
            <a:r>
              <a:rPr lang="ja-JP" altLang="en-US" sz="3200" dirty="0">
                <a:solidFill>
                  <a:prstClr val="black"/>
                </a:solidFill>
                <a:latin typeface="+mn-ea"/>
              </a:rPr>
              <a:t>　</a:t>
            </a:r>
            <a:r>
              <a:rPr lang="ja-JP" altLang="en-US" sz="3200" dirty="0" smtClean="0">
                <a:solidFill>
                  <a:prstClr val="black"/>
                </a:solidFill>
                <a:latin typeface="+mn-ea"/>
              </a:rPr>
              <a:t>知的</a:t>
            </a:r>
            <a:r>
              <a:rPr lang="ja-JP" altLang="en-US" sz="3200" dirty="0" err="1" smtClean="0">
                <a:solidFill>
                  <a:prstClr val="black"/>
                </a:solidFill>
                <a:latin typeface="+mn-ea"/>
              </a:rPr>
              <a:t>障がいを</a:t>
            </a:r>
            <a:r>
              <a:rPr lang="ja-JP" altLang="en-US" sz="3200" dirty="0">
                <a:solidFill>
                  <a:prstClr val="black"/>
                </a:solidFill>
                <a:latin typeface="+mn-ea"/>
              </a:rPr>
              <a:t>持つわが子の生活・財産管理をどうしよう。</a:t>
            </a:r>
            <a:endParaRPr lang="en-US" altLang="ja-JP" sz="3200" dirty="0">
              <a:solidFill>
                <a:prstClr val="black"/>
              </a:solidFill>
              <a:latin typeface="+mn-ea"/>
            </a:endParaRPr>
          </a:p>
          <a:p>
            <a:pPr marL="0" lvl="0" indent="0">
              <a:buNone/>
            </a:pPr>
            <a:r>
              <a:rPr lang="ja-JP" altLang="en-US" sz="3200" dirty="0" smtClean="0">
                <a:solidFill>
                  <a:prstClr val="black"/>
                </a:solidFill>
                <a:latin typeface="+mn-ea"/>
              </a:rPr>
              <a:t>●</a:t>
            </a:r>
            <a:r>
              <a:rPr lang="ja-JP" altLang="en-US" sz="3200" dirty="0">
                <a:solidFill>
                  <a:prstClr val="black"/>
                </a:solidFill>
                <a:latin typeface="+mn-ea"/>
              </a:rPr>
              <a:t>　今は元気。ただ将来認知症になった後のことが心配</a:t>
            </a:r>
            <a:r>
              <a:rPr lang="ja-JP" altLang="en-US" sz="3200" dirty="0" smtClean="0">
                <a:solidFill>
                  <a:prstClr val="black"/>
                </a:solidFill>
                <a:latin typeface="+mn-ea"/>
              </a:rPr>
              <a:t>。</a:t>
            </a:r>
            <a:endParaRPr lang="en-US" altLang="ja-JP" sz="3200" dirty="0" smtClean="0">
              <a:solidFill>
                <a:prstClr val="black"/>
              </a:solidFill>
              <a:latin typeface="+mn-ea"/>
            </a:endParaRPr>
          </a:p>
          <a:p>
            <a:pPr marL="0" lvl="0" indent="0">
              <a:buNone/>
            </a:pPr>
            <a:endParaRPr lang="en-US" altLang="ja-JP" dirty="0">
              <a:solidFill>
                <a:prstClr val="black"/>
              </a:solidFill>
              <a:latin typeface="+mn-ea"/>
            </a:endParaRPr>
          </a:p>
          <a:p>
            <a:pPr marL="0" lvl="0" indent="0">
              <a:buNone/>
            </a:pPr>
            <a:r>
              <a:rPr lang="ja-JP" altLang="en-US" sz="4000" dirty="0" smtClean="0">
                <a:solidFill>
                  <a:prstClr val="black"/>
                </a:solidFill>
                <a:latin typeface="+mn-ea"/>
              </a:rPr>
              <a:t>こんな心配をサポートします。</a:t>
            </a:r>
            <a:endParaRPr lang="ja-JP" altLang="en-US" sz="4000" dirty="0">
              <a:solidFill>
                <a:prstClr val="black"/>
              </a:solidFill>
              <a:latin typeface="+mn-ea"/>
            </a:endParaRPr>
          </a:p>
        </p:txBody>
      </p:sp>
      <p:sp>
        <p:nvSpPr>
          <p:cNvPr id="6" name="スライド番号プレースホルダー 5"/>
          <p:cNvSpPr>
            <a:spLocks noGrp="1"/>
          </p:cNvSpPr>
          <p:nvPr>
            <p:ph type="sldNum" sz="quarter" idx="12"/>
          </p:nvPr>
        </p:nvSpPr>
        <p:spPr>
          <a:xfrm>
            <a:off x="9448800" y="6341602"/>
            <a:ext cx="2743200" cy="365125"/>
          </a:xfrm>
        </p:spPr>
        <p:txBody>
          <a:bodyPr/>
          <a:lstStyle/>
          <a:p>
            <a:fld id="{8D05C3E9-F6C5-4C46-965C-C45FAC0212A1}" type="slidenum">
              <a:rPr kumimoji="1" lang="ja-JP" altLang="en-US" sz="3600" smtClean="0"/>
              <a:t>17</a:t>
            </a:fld>
            <a:endParaRPr kumimoji="1" lang="ja-JP" altLang="en-US" sz="3600" dirty="0"/>
          </a:p>
        </p:txBody>
      </p:sp>
    </p:spTree>
    <p:extLst>
      <p:ext uri="{BB962C8B-B14F-4D97-AF65-F5344CB8AC3E}">
        <p14:creationId xmlns:p14="http://schemas.microsoft.com/office/powerpoint/2010/main" val="245866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1999" cy="1004341"/>
          </a:xfrm>
          <a:solidFill>
            <a:schemeClr val="tx1"/>
          </a:solidFill>
        </p:spPr>
        <p:txBody>
          <a:bodyPr>
            <a:normAutofit/>
          </a:bodyPr>
          <a:lstStyle/>
          <a:p>
            <a:pPr algn="ctr"/>
            <a:r>
              <a:rPr kumimoji="1" lang="ja-JP" altLang="en-US" dirty="0" smtClean="0">
                <a:solidFill>
                  <a:schemeClr val="bg1"/>
                </a:solidFill>
              </a:rPr>
              <a:t>成年後見制度とは</a:t>
            </a:r>
            <a:endParaRPr kumimoji="1" lang="ja-JP" altLang="en-US" dirty="0">
              <a:solidFill>
                <a:schemeClr val="bg1"/>
              </a:solidFill>
            </a:endParaRPr>
          </a:p>
        </p:txBody>
      </p:sp>
      <p:sp>
        <p:nvSpPr>
          <p:cNvPr id="3" name="コンテンツ プレースホルダー 2"/>
          <p:cNvSpPr>
            <a:spLocks noGrp="1"/>
          </p:cNvSpPr>
          <p:nvPr>
            <p:ph idx="1"/>
          </p:nvPr>
        </p:nvSpPr>
        <p:spPr>
          <a:xfrm>
            <a:off x="0" y="1048288"/>
            <a:ext cx="11701862" cy="5297921"/>
          </a:xfrm>
        </p:spPr>
        <p:txBody>
          <a:bodyPr>
            <a:noAutofit/>
          </a:bodyPr>
          <a:lstStyle/>
          <a:p>
            <a:pPr marL="0" lvl="0" indent="0">
              <a:buNone/>
            </a:pPr>
            <a:r>
              <a:rPr lang="ja-JP" altLang="en-US" sz="3000" dirty="0">
                <a:solidFill>
                  <a:prstClr val="black"/>
                </a:solidFill>
              </a:rPr>
              <a:t>●　</a:t>
            </a:r>
            <a:r>
              <a:rPr lang="ja-JP" altLang="en-US" sz="4400" dirty="0">
                <a:solidFill>
                  <a:prstClr val="black"/>
                </a:solidFill>
              </a:rPr>
              <a:t>法定後見制度</a:t>
            </a:r>
            <a:endParaRPr lang="en-US" altLang="ja-JP" sz="4400" dirty="0">
              <a:solidFill>
                <a:prstClr val="black"/>
              </a:solidFill>
            </a:endParaRPr>
          </a:p>
          <a:p>
            <a:pPr marL="0" lvl="0" indent="0">
              <a:buNone/>
            </a:pPr>
            <a:r>
              <a:rPr lang="ja-JP" altLang="en-US" sz="3000" dirty="0">
                <a:solidFill>
                  <a:prstClr val="black"/>
                </a:solidFill>
              </a:rPr>
              <a:t>　　　判断能力が低下して今すぐ支援を受けたい</a:t>
            </a:r>
            <a:endParaRPr lang="en-US" altLang="ja-JP" sz="3000" dirty="0">
              <a:solidFill>
                <a:prstClr val="black"/>
              </a:solidFill>
            </a:endParaRPr>
          </a:p>
          <a:p>
            <a:pPr marL="0" lvl="0" indent="0">
              <a:buNone/>
            </a:pPr>
            <a:r>
              <a:rPr lang="ja-JP" altLang="en-US" sz="3000" dirty="0">
                <a:solidFill>
                  <a:prstClr val="black"/>
                </a:solidFill>
              </a:rPr>
              <a:t>　</a:t>
            </a:r>
            <a:r>
              <a:rPr lang="ja-JP" altLang="en-US" sz="3000" dirty="0" smtClean="0">
                <a:solidFill>
                  <a:prstClr val="black"/>
                </a:solidFill>
              </a:rPr>
              <a:t>　　　</a:t>
            </a:r>
            <a:r>
              <a:rPr lang="ja-JP" altLang="en-US" sz="2200" b="1" dirty="0" smtClean="0">
                <a:solidFill>
                  <a:prstClr val="black"/>
                </a:solidFill>
              </a:rPr>
              <a:t>家庭</a:t>
            </a:r>
            <a:r>
              <a:rPr lang="ja-JP" altLang="en-US" sz="2200" b="1" dirty="0">
                <a:solidFill>
                  <a:prstClr val="black"/>
                </a:solidFill>
              </a:rPr>
              <a:t>裁判所に申立てをし、後見人等を選任して</a:t>
            </a:r>
            <a:r>
              <a:rPr lang="ja-JP" altLang="en-US" sz="2200" b="1" dirty="0" smtClean="0">
                <a:solidFill>
                  <a:prstClr val="black"/>
                </a:solidFill>
              </a:rPr>
              <a:t>もらい、その人に支援をしてもらいます。</a:t>
            </a:r>
            <a:endParaRPr lang="en-US" altLang="ja-JP" sz="2200" b="1" dirty="0" smtClean="0">
              <a:solidFill>
                <a:prstClr val="black"/>
              </a:solidFill>
            </a:endParaRPr>
          </a:p>
          <a:p>
            <a:pPr marL="0" lvl="0" indent="0">
              <a:buNone/>
            </a:pPr>
            <a:r>
              <a:rPr lang="ja-JP" altLang="en-US" sz="2200" b="1" dirty="0">
                <a:solidFill>
                  <a:prstClr val="black"/>
                </a:solidFill>
              </a:rPr>
              <a:t>　</a:t>
            </a:r>
            <a:r>
              <a:rPr lang="ja-JP" altLang="en-US" sz="2200" b="1" dirty="0" smtClean="0">
                <a:solidFill>
                  <a:prstClr val="black"/>
                </a:solidFill>
              </a:rPr>
              <a:t>　　　　申立時の判断能力の程度に応じて、後見・保佐・補助の３つの類型があり、支援者を</a:t>
            </a:r>
            <a:endParaRPr lang="en-US" altLang="ja-JP" sz="2200" b="1" dirty="0" smtClean="0">
              <a:solidFill>
                <a:prstClr val="black"/>
              </a:solidFill>
            </a:endParaRPr>
          </a:p>
          <a:p>
            <a:pPr marL="0" lvl="0" indent="0">
              <a:buNone/>
            </a:pPr>
            <a:r>
              <a:rPr lang="ja-JP" altLang="en-US" sz="2200" b="1" dirty="0">
                <a:solidFill>
                  <a:prstClr val="black"/>
                </a:solidFill>
              </a:rPr>
              <a:t>　</a:t>
            </a:r>
            <a:r>
              <a:rPr lang="ja-JP" altLang="en-US" sz="2200" b="1" dirty="0" smtClean="0">
                <a:solidFill>
                  <a:prstClr val="black"/>
                </a:solidFill>
              </a:rPr>
              <a:t>　　　　それぞれ後見人・保佐人・補助人といいます。</a:t>
            </a:r>
            <a:endParaRPr lang="en-US" altLang="ja-JP" sz="2200" b="1" dirty="0">
              <a:solidFill>
                <a:prstClr val="black"/>
              </a:solidFill>
            </a:endParaRPr>
          </a:p>
          <a:p>
            <a:pPr marL="0" lvl="0" indent="0">
              <a:buNone/>
            </a:pPr>
            <a:r>
              <a:rPr lang="ja-JP" altLang="en-US" sz="3000" dirty="0" smtClean="0">
                <a:solidFill>
                  <a:prstClr val="black"/>
                </a:solidFill>
              </a:rPr>
              <a:t>●</a:t>
            </a:r>
            <a:r>
              <a:rPr lang="ja-JP" altLang="en-US" sz="3000" dirty="0">
                <a:solidFill>
                  <a:prstClr val="black"/>
                </a:solidFill>
              </a:rPr>
              <a:t>　</a:t>
            </a:r>
            <a:r>
              <a:rPr lang="ja-JP" altLang="en-US" sz="4400" dirty="0">
                <a:solidFill>
                  <a:prstClr val="black"/>
                </a:solidFill>
              </a:rPr>
              <a:t>任意後見制度</a:t>
            </a:r>
            <a:endParaRPr lang="en-US" altLang="ja-JP" sz="4400" dirty="0">
              <a:solidFill>
                <a:prstClr val="black"/>
              </a:solidFill>
            </a:endParaRPr>
          </a:p>
          <a:p>
            <a:pPr marL="0" lvl="0" indent="0">
              <a:buNone/>
            </a:pPr>
            <a:r>
              <a:rPr lang="ja-JP" altLang="en-US" sz="3000" dirty="0">
                <a:solidFill>
                  <a:prstClr val="black"/>
                </a:solidFill>
              </a:rPr>
              <a:t>　　　　将来の判断能力の低下に備えたい</a:t>
            </a:r>
            <a:endParaRPr lang="en-US" altLang="ja-JP" sz="3000" dirty="0">
              <a:solidFill>
                <a:prstClr val="black"/>
              </a:solidFill>
            </a:endParaRPr>
          </a:p>
          <a:p>
            <a:pPr marL="0" lvl="0" indent="0">
              <a:buNone/>
            </a:pPr>
            <a:r>
              <a:rPr lang="ja-JP" altLang="en-US" sz="3000" dirty="0">
                <a:solidFill>
                  <a:prstClr val="black"/>
                </a:solidFill>
              </a:rPr>
              <a:t>　　　　　</a:t>
            </a:r>
            <a:r>
              <a:rPr lang="ja-JP" altLang="en-US" sz="2200" b="1" dirty="0">
                <a:solidFill>
                  <a:prstClr val="black"/>
                </a:solidFill>
              </a:rPr>
              <a:t>判断能力があるうちに、支援してもらう人との間で支援内容を</a:t>
            </a:r>
            <a:endParaRPr lang="en-US" altLang="ja-JP" sz="2200" b="1" dirty="0">
              <a:solidFill>
                <a:prstClr val="black"/>
              </a:solidFill>
            </a:endParaRPr>
          </a:p>
          <a:p>
            <a:pPr marL="0" lvl="0" indent="0">
              <a:buNone/>
            </a:pPr>
            <a:r>
              <a:rPr lang="ja-JP" altLang="en-US" sz="2200" b="1" dirty="0">
                <a:solidFill>
                  <a:prstClr val="black"/>
                </a:solidFill>
              </a:rPr>
              <a:t>　　　　　　　公正証書で契約しておき、判断能力が低下したときに家庭裁判所に</a:t>
            </a:r>
            <a:endParaRPr lang="en-US" altLang="ja-JP" sz="2200" b="1" dirty="0">
              <a:solidFill>
                <a:prstClr val="black"/>
              </a:solidFill>
            </a:endParaRPr>
          </a:p>
          <a:p>
            <a:pPr marL="0" lvl="0" indent="0">
              <a:buNone/>
            </a:pPr>
            <a:r>
              <a:rPr lang="ja-JP" altLang="en-US" sz="2200" b="1" dirty="0">
                <a:solidFill>
                  <a:prstClr val="black"/>
                </a:solidFill>
              </a:rPr>
              <a:t>　　　　　　　申立てをし、任意後見監督人を選任してもらいます。</a:t>
            </a:r>
            <a:endParaRPr lang="en-US" altLang="ja-JP" sz="3000" dirty="0">
              <a:solidFill>
                <a:prstClr val="black"/>
              </a:solidFill>
            </a:endParaRPr>
          </a:p>
        </p:txBody>
      </p:sp>
      <p:sp>
        <p:nvSpPr>
          <p:cNvPr id="6" name="スライド番号プレースホルダー 5"/>
          <p:cNvSpPr>
            <a:spLocks noGrp="1"/>
          </p:cNvSpPr>
          <p:nvPr>
            <p:ph type="sldNum" sz="quarter" idx="12"/>
          </p:nvPr>
        </p:nvSpPr>
        <p:spPr>
          <a:xfrm>
            <a:off x="9318522" y="6356350"/>
            <a:ext cx="2743200" cy="365125"/>
          </a:xfrm>
        </p:spPr>
        <p:txBody>
          <a:bodyPr/>
          <a:lstStyle/>
          <a:p>
            <a:fld id="{8D05C3E9-F6C5-4C46-965C-C45FAC0212A1}" type="slidenum">
              <a:rPr kumimoji="1" lang="ja-JP" altLang="en-US" sz="3600" smtClean="0"/>
              <a:t>18</a:t>
            </a:fld>
            <a:endParaRPr kumimoji="1" lang="ja-JP" altLang="en-US" sz="3600" dirty="0"/>
          </a:p>
        </p:txBody>
      </p:sp>
    </p:spTree>
    <p:extLst>
      <p:ext uri="{BB962C8B-B14F-4D97-AF65-F5344CB8AC3E}">
        <p14:creationId xmlns:p14="http://schemas.microsoft.com/office/powerpoint/2010/main" val="51089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1064302"/>
          </a:xfrm>
          <a:solidFill>
            <a:schemeClr val="tx1"/>
          </a:solidFill>
        </p:spPr>
        <p:txBody>
          <a:bodyPr>
            <a:normAutofit/>
          </a:bodyPr>
          <a:lstStyle/>
          <a:p>
            <a:pPr algn="ctr"/>
            <a:r>
              <a:rPr kumimoji="1" lang="ja-JP" altLang="en-US" dirty="0" smtClean="0">
                <a:solidFill>
                  <a:schemeClr val="bg1"/>
                </a:solidFill>
              </a:rPr>
              <a:t>成年後見制度とは</a:t>
            </a:r>
            <a:endParaRPr kumimoji="1" lang="ja-JP" altLang="en-US" dirty="0">
              <a:solidFill>
                <a:schemeClr val="bg1"/>
              </a:solidFill>
            </a:endParaRPr>
          </a:p>
        </p:txBody>
      </p:sp>
      <p:sp>
        <p:nvSpPr>
          <p:cNvPr id="3" name="コンテンツ プレースホルダー 2"/>
          <p:cNvSpPr>
            <a:spLocks noGrp="1"/>
          </p:cNvSpPr>
          <p:nvPr>
            <p:ph idx="1"/>
          </p:nvPr>
        </p:nvSpPr>
        <p:spPr>
          <a:xfrm>
            <a:off x="0" y="1048288"/>
            <a:ext cx="11513713" cy="5674484"/>
          </a:xfrm>
        </p:spPr>
        <p:txBody>
          <a:bodyPr>
            <a:noAutofit/>
          </a:bodyPr>
          <a:lstStyle/>
          <a:p>
            <a:pPr marL="0" lvl="0" indent="0">
              <a:buNone/>
            </a:pPr>
            <a:r>
              <a:rPr lang="ja-JP" altLang="en-US" sz="3000" dirty="0">
                <a:solidFill>
                  <a:prstClr val="black"/>
                </a:solidFill>
              </a:rPr>
              <a:t>　</a:t>
            </a:r>
            <a:r>
              <a:rPr lang="ja-JP" altLang="en-US" sz="3600" dirty="0">
                <a:solidFill>
                  <a:prstClr val="black"/>
                </a:solidFill>
              </a:rPr>
              <a:t>法定後見</a:t>
            </a:r>
            <a:r>
              <a:rPr lang="ja-JP" altLang="en-US" sz="3600" dirty="0" smtClean="0">
                <a:solidFill>
                  <a:prstClr val="black"/>
                </a:solidFill>
              </a:rPr>
              <a:t>制度の概要</a:t>
            </a:r>
            <a:endParaRPr lang="en-US" altLang="ja-JP" sz="3600" dirty="0">
              <a:solidFill>
                <a:prstClr val="black"/>
              </a:solidFill>
            </a:endParaRPr>
          </a:p>
          <a:p>
            <a:pPr marL="0" lvl="0" indent="0">
              <a:buNone/>
            </a:pPr>
            <a:r>
              <a:rPr lang="ja-JP" altLang="en-US" sz="3000" dirty="0">
                <a:solidFill>
                  <a:prstClr val="black"/>
                </a:solidFill>
              </a:rPr>
              <a:t>　　　</a:t>
            </a:r>
            <a:endParaRPr lang="en-US" altLang="ja-JP" sz="3000" dirty="0">
              <a:solidFill>
                <a:prstClr val="black"/>
              </a:solidFill>
            </a:endParaRPr>
          </a:p>
        </p:txBody>
      </p:sp>
      <p:sp>
        <p:nvSpPr>
          <p:cNvPr id="7" name="スライド番号プレースホルダー 6"/>
          <p:cNvSpPr>
            <a:spLocks noGrp="1"/>
          </p:cNvSpPr>
          <p:nvPr>
            <p:ph type="sldNum" sz="quarter" idx="12"/>
          </p:nvPr>
        </p:nvSpPr>
        <p:spPr>
          <a:xfrm>
            <a:off x="9448800" y="6290086"/>
            <a:ext cx="2743200" cy="365125"/>
          </a:xfrm>
        </p:spPr>
        <p:txBody>
          <a:bodyPr/>
          <a:lstStyle/>
          <a:p>
            <a:fld id="{8D05C3E9-F6C5-4C46-965C-C45FAC0212A1}" type="slidenum">
              <a:rPr kumimoji="1" lang="ja-JP" altLang="en-US" sz="3600" smtClean="0"/>
              <a:t>19</a:t>
            </a:fld>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1786988521"/>
              </p:ext>
            </p:extLst>
          </p:nvPr>
        </p:nvGraphicFramePr>
        <p:xfrm>
          <a:off x="321970" y="1550657"/>
          <a:ext cx="11127349" cy="5026669"/>
        </p:xfrm>
        <a:graphic>
          <a:graphicData uri="http://schemas.openxmlformats.org/drawingml/2006/table">
            <a:tbl>
              <a:tblPr firstRow="1" bandRow="1">
                <a:tableStyleId>{D7AC3CCA-C797-4891-BE02-D94E43425B78}</a:tableStyleId>
              </a:tblPr>
              <a:tblGrid>
                <a:gridCol w="3614783"/>
                <a:gridCol w="2469886"/>
                <a:gridCol w="2585659"/>
                <a:gridCol w="2457021"/>
              </a:tblGrid>
              <a:tr h="770961">
                <a:tc>
                  <a:txBody>
                    <a:bodyPr/>
                    <a:lstStyle/>
                    <a:p>
                      <a:endParaRPr kumimoji="1" lang="ja-JP" altLang="en-US" dirty="0"/>
                    </a:p>
                  </a:txBody>
                  <a:tcPr/>
                </a:tc>
                <a:tc>
                  <a:txBody>
                    <a:bodyPr/>
                    <a:lstStyle/>
                    <a:p>
                      <a:pPr algn="ctr"/>
                      <a:r>
                        <a:rPr kumimoji="1" lang="ja-JP" altLang="en-US" sz="4400" dirty="0" smtClean="0"/>
                        <a:t>後見</a:t>
                      </a:r>
                      <a:endParaRPr kumimoji="1" lang="ja-JP" altLang="en-US" sz="4400" dirty="0"/>
                    </a:p>
                  </a:txBody>
                  <a:tcPr/>
                </a:tc>
                <a:tc>
                  <a:txBody>
                    <a:bodyPr/>
                    <a:lstStyle/>
                    <a:p>
                      <a:pPr algn="ctr"/>
                      <a:r>
                        <a:rPr kumimoji="1" lang="ja-JP" altLang="en-US" sz="4400" dirty="0" smtClean="0"/>
                        <a:t>保佐</a:t>
                      </a:r>
                      <a:endParaRPr kumimoji="1" lang="ja-JP" altLang="en-US" sz="4400" dirty="0"/>
                    </a:p>
                  </a:txBody>
                  <a:tcPr/>
                </a:tc>
                <a:tc>
                  <a:txBody>
                    <a:bodyPr/>
                    <a:lstStyle/>
                    <a:p>
                      <a:pPr algn="ctr"/>
                      <a:r>
                        <a:rPr kumimoji="1" lang="ja-JP" altLang="en-US" sz="4400" dirty="0" smtClean="0"/>
                        <a:t>補助</a:t>
                      </a:r>
                      <a:endParaRPr kumimoji="1" lang="ja-JP" altLang="en-US" sz="4400" dirty="0"/>
                    </a:p>
                  </a:txBody>
                  <a:tcPr/>
                </a:tc>
              </a:tr>
              <a:tr h="1202700">
                <a:tc>
                  <a:txBody>
                    <a:bodyPr/>
                    <a:lstStyle/>
                    <a:p>
                      <a:r>
                        <a:rPr kumimoji="1" lang="ja-JP" altLang="en-US" sz="2800" dirty="0" smtClean="0"/>
                        <a:t>対象者</a:t>
                      </a:r>
                      <a:endParaRPr kumimoji="1" lang="ja-JP" altLang="en-US" sz="2800" dirty="0"/>
                    </a:p>
                  </a:txBody>
                  <a:tcPr marL="45720" marR="45720"/>
                </a:tc>
                <a:tc>
                  <a:txBody>
                    <a:bodyPr/>
                    <a:lstStyle/>
                    <a:p>
                      <a:pPr algn="ctr"/>
                      <a:r>
                        <a:rPr kumimoji="1" lang="ja-JP" altLang="en-US" sz="2400" dirty="0" smtClean="0"/>
                        <a:t>判断能力を欠く</a:t>
                      </a:r>
                      <a:endParaRPr kumimoji="1" lang="en-US" altLang="ja-JP" sz="2400" dirty="0" smtClean="0"/>
                    </a:p>
                    <a:p>
                      <a:pPr algn="ctr"/>
                      <a:r>
                        <a:rPr kumimoji="1" lang="ja-JP" altLang="en-US" sz="2400" dirty="0" smtClean="0"/>
                        <a:t>常況にある方</a:t>
                      </a:r>
                      <a:endParaRPr kumimoji="1" lang="en-US" altLang="ja-JP" sz="2400" dirty="0" smtClean="0"/>
                    </a:p>
                  </a:txBody>
                  <a:tcPr marL="45720" marR="45720">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判断能力が著しく</a:t>
                      </a:r>
                      <a:endParaRPr kumimoji="1" lang="en-US" altLang="ja-JP" sz="2400" dirty="0" smtClean="0"/>
                    </a:p>
                    <a:p>
                      <a:pPr algn="ctr"/>
                      <a:r>
                        <a:rPr kumimoji="1" lang="ja-JP" altLang="en-US" sz="2400" dirty="0" smtClean="0"/>
                        <a:t>不十分な方</a:t>
                      </a:r>
                      <a:endParaRPr kumimoji="1" lang="ja-JP" altLang="en-US" sz="2400" dirty="0"/>
                    </a:p>
                  </a:txBody>
                  <a:tcPr marL="45720" marR="45720">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判断能力が</a:t>
                      </a:r>
                      <a:endParaRPr kumimoji="1" lang="en-US" altLang="ja-JP" sz="2400" dirty="0" smtClean="0"/>
                    </a:p>
                    <a:p>
                      <a:pPr algn="ctr"/>
                      <a:r>
                        <a:rPr kumimoji="1" lang="ja-JP" altLang="en-US" sz="2400" dirty="0" smtClean="0"/>
                        <a:t>不十分な方</a:t>
                      </a:r>
                      <a:endParaRPr kumimoji="1" lang="en-US" altLang="ja-JP" sz="2400" dirty="0" smtClean="0"/>
                    </a:p>
                    <a:p>
                      <a:pPr algn="ctr"/>
                      <a:endParaRPr kumimoji="1" lang="en-US" altLang="ja-JP" sz="2400" dirty="0" smtClean="0"/>
                    </a:p>
                  </a:txBody>
                  <a:tcPr marL="45720" marR="45720">
                    <a:lnB w="12700" cap="flat" cmpd="sng" algn="ctr">
                      <a:solidFill>
                        <a:schemeClr val="tx1"/>
                      </a:solidFill>
                      <a:prstDash val="solid"/>
                      <a:round/>
                      <a:headEnd type="none" w="med" len="med"/>
                      <a:tailEnd type="none" w="med" len="med"/>
                    </a:lnB>
                  </a:tcPr>
                </a:tc>
              </a:tr>
              <a:tr h="955992">
                <a:tc>
                  <a:txBody>
                    <a:bodyPr/>
                    <a:lstStyle/>
                    <a:p>
                      <a:r>
                        <a:rPr kumimoji="1" lang="ja-JP" altLang="en-US" sz="2800" dirty="0" smtClean="0"/>
                        <a:t>裁判所に申立できる人</a:t>
                      </a:r>
                      <a:endParaRPr kumimoji="1" lang="en-US" altLang="ja-JP" sz="2800" dirty="0" smtClean="0"/>
                    </a:p>
                    <a:p>
                      <a:endParaRPr kumimoji="1" lang="en-US" altLang="ja-JP" sz="2800" dirty="0" smtClean="0"/>
                    </a:p>
                  </a:txBody>
                  <a:tcPr>
                    <a:lnR w="12700" cap="flat" cmpd="sng" algn="ctr">
                      <a:solidFill>
                        <a:schemeClr val="tx1"/>
                      </a:solidFill>
                      <a:prstDash val="solid"/>
                      <a:round/>
                      <a:headEnd type="none" w="med" len="med"/>
                      <a:tailEnd type="none" w="med" len="med"/>
                    </a:lnR>
                  </a:tcPr>
                </a:tc>
                <a:tc gridSpan="3">
                  <a:txBody>
                    <a:bodyPr/>
                    <a:lstStyle/>
                    <a:p>
                      <a:pPr algn="ctr"/>
                      <a:r>
                        <a:rPr kumimoji="1" lang="ja-JP" altLang="en-US" sz="2400" dirty="0" smtClean="0"/>
                        <a:t>本人・配偶者・四親等内の親族等</a:t>
                      </a:r>
                      <a:endParaRPr kumimoji="1" lang="en-US" altLang="ja-JP" sz="2400" dirty="0" smtClean="0"/>
                    </a:p>
                    <a:p>
                      <a:pPr algn="ctr"/>
                      <a:r>
                        <a:rPr kumimoji="1" lang="ja-JP" altLang="en-US" sz="2400" dirty="0" smtClean="0"/>
                        <a:t>（親族等の申立人がいないときは市区町村長）</a:t>
                      </a:r>
                      <a:endParaRPr kumimoji="1" lang="ja-JP" alt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524254">
                <a:tc>
                  <a:txBody>
                    <a:bodyPr/>
                    <a:lstStyle/>
                    <a:p>
                      <a:r>
                        <a:rPr kumimoji="1" lang="ja-JP" altLang="en-US" sz="2800" dirty="0" smtClean="0"/>
                        <a:t>支援する人</a:t>
                      </a:r>
                      <a:endParaRPr kumimoji="1" lang="ja-JP" altLang="en-US" sz="2800" dirty="0"/>
                    </a:p>
                  </a:txBody>
                  <a:tcPr/>
                </a:tc>
                <a:tc>
                  <a:txBody>
                    <a:bodyPr/>
                    <a:lstStyle/>
                    <a:p>
                      <a:pPr algn="ctr"/>
                      <a:r>
                        <a:rPr kumimoji="1" lang="ja-JP" altLang="en-US" sz="2400" dirty="0" smtClean="0"/>
                        <a:t>成年後見人</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保佐人</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補助人</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254">
                <a:tc>
                  <a:txBody>
                    <a:bodyPr/>
                    <a:lstStyle/>
                    <a:p>
                      <a:r>
                        <a:rPr kumimoji="1" lang="ja-JP" altLang="en-US" sz="2800" dirty="0" smtClean="0"/>
                        <a:t>代理権</a:t>
                      </a:r>
                      <a:endParaRPr kumimoji="1" lang="en-US" altLang="ja-JP" sz="2800" dirty="0" smtClean="0"/>
                    </a:p>
                  </a:txBody>
                  <a:tcPr/>
                </a:tc>
                <a:tc>
                  <a:txBody>
                    <a:bodyPr/>
                    <a:lstStyle/>
                    <a:p>
                      <a:pPr algn="ctr"/>
                      <a:r>
                        <a:rPr kumimoji="1" lang="ja-JP" altLang="en-US" sz="2400" dirty="0" smtClean="0"/>
                        <a:t>○</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　　　△</a:t>
                      </a:r>
                      <a:r>
                        <a:rPr kumimoji="1" lang="ja-JP" altLang="en-US" sz="1600" dirty="0" smtClean="0"/>
                        <a:t>（本人の同意要）</a:t>
                      </a:r>
                      <a:endParaRPr kumimoji="1" lang="en-US" altLang="ja-JP" sz="1600" dirty="0" smtClean="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（本人の同意要）</a:t>
                      </a:r>
                      <a:endParaRPr kumimoji="1" lang="en-US" altLang="ja-JP" sz="1600" b="0" i="0" u="none" strike="noStrike" kern="1200" cap="none" spc="0" normalizeH="0" baseline="0" noProof="0" dirty="0" smtClean="0">
                        <a:ln>
                          <a:noFill/>
                        </a:ln>
                        <a:solidFill>
                          <a:prstClr val="black"/>
                        </a:solidFill>
                        <a:effectLst/>
                        <a:uLnTx/>
                        <a:uFillTx/>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254">
                <a:tc>
                  <a:txBody>
                    <a:bodyPr/>
                    <a:lstStyle/>
                    <a:p>
                      <a:r>
                        <a:rPr kumimoji="1" lang="ja-JP" altLang="en-US" sz="2800" dirty="0" smtClean="0"/>
                        <a:t>同意権</a:t>
                      </a:r>
                      <a:endParaRPr kumimoji="1" lang="ja-JP" altLang="en-US" sz="2800" dirty="0"/>
                    </a:p>
                  </a:txBody>
                  <a:tcPr/>
                </a:tc>
                <a:tc>
                  <a:txBody>
                    <a:bodyPr/>
                    <a:lstStyle/>
                    <a:p>
                      <a:pPr algn="ctr"/>
                      <a:r>
                        <a:rPr kumimoji="1" lang="en-US" altLang="ja-JP" sz="2400" dirty="0" smtClean="0"/>
                        <a:t>×</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400" dirty="0" smtClean="0"/>
                        <a:t>○</a:t>
                      </a:r>
                      <a:endParaRPr kumimoji="1" lang="ja-JP" altLang="en-US" sz="2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（本人の同意要）</a:t>
                      </a:r>
                      <a:endParaRPr kumimoji="1" lang="en-US" altLang="ja-JP" sz="1600" b="0" i="0" u="none" strike="noStrike" kern="1200" cap="none" spc="0" normalizeH="0" baseline="0" noProof="0" dirty="0" smtClean="0">
                        <a:ln>
                          <a:noFill/>
                        </a:ln>
                        <a:solidFill>
                          <a:prstClr val="black"/>
                        </a:solidFill>
                        <a:effectLst/>
                        <a:uLnTx/>
                        <a:uFillTx/>
                        <a:latin typeface="+mn-lt"/>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254">
                <a:tc>
                  <a:txBody>
                    <a:bodyPr/>
                    <a:lstStyle/>
                    <a:p>
                      <a:r>
                        <a:rPr kumimoji="1" lang="ja-JP" altLang="en-US" sz="2800" dirty="0" smtClean="0"/>
                        <a:t>取消権</a:t>
                      </a:r>
                      <a:endParaRPr kumimoji="1" lang="ja-JP" altLang="en-US" sz="2800" dirty="0"/>
                    </a:p>
                  </a:txBody>
                  <a:tcPr/>
                </a:tc>
                <a:tc>
                  <a:txBody>
                    <a:bodyPr/>
                    <a:lstStyle/>
                    <a:p>
                      <a:pPr algn="ctr"/>
                      <a:r>
                        <a:rPr kumimoji="1" lang="ja-JP" altLang="en-US" sz="2400" dirty="0" smtClean="0"/>
                        <a:t>○</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algn="ctr"/>
                      <a:r>
                        <a:rPr kumimoji="1" lang="ja-JP" altLang="en-US" sz="2400" dirty="0" smtClean="0"/>
                        <a:t>○</a:t>
                      </a:r>
                      <a:endParaRPr kumimoji="1" lang="ja-JP" altLang="en-US" sz="2400" dirty="0"/>
                    </a:p>
                  </a:txBody>
                  <a:tcP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（本人の同意要）</a:t>
                      </a:r>
                      <a:endParaRPr kumimoji="1" lang="en-US" altLang="ja-JP" sz="1600" b="0" i="0" u="none" strike="noStrike" kern="1200" cap="none" spc="0" normalizeH="0" baseline="0" noProof="0" dirty="0" smtClean="0">
                        <a:ln>
                          <a:noFill/>
                        </a:ln>
                        <a:solidFill>
                          <a:prstClr val="black"/>
                        </a:solidFill>
                        <a:effectLst/>
                        <a:uLnTx/>
                        <a:uFillTx/>
                        <a:latin typeface="+mn-lt"/>
                        <a:ea typeface="+mn-ea"/>
                        <a:cs typeface="+mn-cs"/>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638922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自己紹介</a:t>
            </a:r>
            <a:endParaRPr kumimoji="1" lang="ja-JP" altLang="en-US" dirty="0"/>
          </a:p>
        </p:txBody>
      </p:sp>
      <p:sp>
        <p:nvSpPr>
          <p:cNvPr id="3" name="サブタイトル 2"/>
          <p:cNvSpPr>
            <a:spLocks noGrp="1"/>
          </p:cNvSpPr>
          <p:nvPr>
            <p:ph type="subTitle" idx="1"/>
          </p:nvPr>
        </p:nvSpPr>
        <p:spPr>
          <a:xfrm>
            <a:off x="235974" y="1504335"/>
            <a:ext cx="11842955" cy="5161936"/>
          </a:xfrm>
        </p:spPr>
        <p:txBody>
          <a:bodyPr>
            <a:normAutofit/>
          </a:bodyPr>
          <a:lstStyle/>
          <a:p>
            <a:pPr algn="l"/>
            <a:r>
              <a:rPr lang="ja-JP" altLang="en-US" sz="2800" dirty="0" smtClean="0">
                <a:solidFill>
                  <a:schemeClr val="tx1"/>
                </a:solidFill>
              </a:rPr>
              <a:t>●　「公益社団法人　成年後見支援センターヒルフェ」は、</a:t>
            </a:r>
            <a:endParaRPr lang="en-US" altLang="ja-JP" sz="2800" dirty="0" smtClean="0">
              <a:solidFill>
                <a:schemeClr val="tx1"/>
              </a:solidFill>
            </a:endParaRPr>
          </a:p>
          <a:p>
            <a:pPr algn="l"/>
            <a:r>
              <a:rPr lang="ja-JP" altLang="en-US" sz="2800" dirty="0" smtClean="0">
                <a:solidFill>
                  <a:schemeClr val="tx1"/>
                </a:solidFill>
              </a:rPr>
              <a:t>　　　東京都行政書士会が社会貢献活動の一環として設立した法人です。</a:t>
            </a:r>
            <a:endParaRPr lang="en-US" altLang="ja-JP" sz="2800" dirty="0" smtClean="0">
              <a:solidFill>
                <a:schemeClr val="tx1"/>
              </a:solidFill>
            </a:endParaRPr>
          </a:p>
          <a:p>
            <a:pPr algn="l"/>
            <a:r>
              <a:rPr lang="ja-JP" altLang="en-US" sz="2800" dirty="0" smtClean="0">
                <a:solidFill>
                  <a:schemeClr val="tx1"/>
                </a:solidFill>
              </a:rPr>
              <a:t>　　　</a:t>
            </a:r>
            <a:r>
              <a:rPr lang="ja-JP" altLang="en-US" sz="2800" dirty="0" smtClean="0">
                <a:solidFill>
                  <a:srgbClr val="FF0000"/>
                </a:solidFill>
              </a:rPr>
              <a:t>「ヒルフェ」</a:t>
            </a:r>
            <a:r>
              <a:rPr lang="ja-JP" altLang="en-US" sz="2800" dirty="0" smtClean="0">
                <a:solidFill>
                  <a:schemeClr val="tx1"/>
                </a:solidFill>
              </a:rPr>
              <a:t>とはドイツ語で</a:t>
            </a:r>
            <a:r>
              <a:rPr lang="ja-JP" altLang="en-US" sz="2800" dirty="0" smtClean="0">
                <a:solidFill>
                  <a:srgbClr val="FF0000"/>
                </a:solidFill>
              </a:rPr>
              <a:t>「助け合い」</a:t>
            </a:r>
            <a:r>
              <a:rPr lang="ja-JP" altLang="en-US" sz="2800" dirty="0" smtClean="0">
                <a:solidFill>
                  <a:schemeClr val="tx1"/>
                </a:solidFill>
              </a:rPr>
              <a:t>を意味します。成年後見制度を</a:t>
            </a:r>
            <a:endParaRPr lang="en-US" altLang="ja-JP" sz="2800" dirty="0" smtClean="0">
              <a:solidFill>
                <a:schemeClr val="tx1"/>
              </a:solidFill>
            </a:endParaRPr>
          </a:p>
          <a:p>
            <a:pPr algn="l"/>
            <a:r>
              <a:rPr lang="ja-JP" altLang="en-US" sz="2800" dirty="0" smtClean="0">
                <a:solidFill>
                  <a:schemeClr val="tx1"/>
                </a:solidFill>
              </a:rPr>
              <a:t>　　　利用する方々に</a:t>
            </a:r>
            <a:r>
              <a:rPr lang="ja-JP" altLang="en-US" sz="2800" dirty="0" smtClean="0">
                <a:solidFill>
                  <a:srgbClr val="FF0000"/>
                </a:solidFill>
              </a:rPr>
              <a:t>そっと寄り添い、優しくサポート</a:t>
            </a:r>
            <a:r>
              <a:rPr lang="ja-JP" altLang="en-US" sz="2800" dirty="0" smtClean="0">
                <a:solidFill>
                  <a:schemeClr val="tx1"/>
                </a:solidFill>
              </a:rPr>
              <a:t>していきたいという</a:t>
            </a:r>
            <a:endParaRPr lang="en-US" altLang="ja-JP" sz="2800" dirty="0" smtClean="0">
              <a:solidFill>
                <a:schemeClr val="tx1"/>
              </a:solidFill>
            </a:endParaRPr>
          </a:p>
          <a:p>
            <a:pPr algn="l"/>
            <a:r>
              <a:rPr lang="ja-JP" altLang="en-US" sz="2800" dirty="0" smtClean="0">
                <a:solidFill>
                  <a:schemeClr val="tx1"/>
                </a:solidFill>
              </a:rPr>
              <a:t>　　　気持ちが込められています。</a:t>
            </a:r>
            <a:endParaRPr lang="en-US" altLang="ja-JP" sz="2800" dirty="0" smtClean="0">
              <a:solidFill>
                <a:schemeClr val="tx1"/>
              </a:solidFill>
            </a:endParaRPr>
          </a:p>
          <a:p>
            <a:pPr algn="l"/>
            <a:r>
              <a:rPr lang="ja-JP" altLang="en-US" sz="2800" dirty="0"/>
              <a:t>●　行政書士とは、官公署に提出する書類の作成や手続き、</a:t>
            </a:r>
            <a:endParaRPr lang="en-US" altLang="ja-JP" sz="2800" dirty="0"/>
          </a:p>
          <a:p>
            <a:pPr algn="l"/>
            <a:r>
              <a:rPr lang="ja-JP" altLang="en-US" sz="2800" dirty="0" smtClean="0">
                <a:solidFill>
                  <a:schemeClr val="tx1"/>
                </a:solidFill>
              </a:rPr>
              <a:t>　　　権利義務に関する書類の作成の専門家です。</a:t>
            </a:r>
            <a:endParaRPr lang="en-US" altLang="ja-JP" sz="2800" dirty="0"/>
          </a:p>
          <a:p>
            <a:pPr algn="l"/>
            <a:r>
              <a:rPr lang="ja-JP" altLang="en-US" sz="2800" dirty="0" smtClean="0">
                <a:solidFill>
                  <a:schemeClr val="tx1"/>
                </a:solidFill>
              </a:rPr>
              <a:t>●　具体的には遺言書作成支援などのほか、遺言執行者として相続手続を</a:t>
            </a:r>
            <a:endParaRPr lang="en-US" altLang="ja-JP" sz="2800" dirty="0" smtClean="0">
              <a:solidFill>
                <a:schemeClr val="tx1"/>
              </a:solidFill>
            </a:endParaRPr>
          </a:p>
          <a:p>
            <a:pPr algn="l"/>
            <a:r>
              <a:rPr lang="ja-JP" altLang="en-US" sz="2800" dirty="0"/>
              <a:t>　</a:t>
            </a:r>
            <a:r>
              <a:rPr lang="ja-JP" altLang="en-US" sz="2800" dirty="0" smtClean="0"/>
              <a:t>　　</a:t>
            </a:r>
            <a:r>
              <a:rPr lang="ja-JP" altLang="en-US" sz="2800" dirty="0" smtClean="0">
                <a:solidFill>
                  <a:schemeClr val="tx1"/>
                </a:solidFill>
              </a:rPr>
              <a:t>遂行したり、成年後見人等に就任したりすることもあります。</a:t>
            </a:r>
            <a:endParaRPr lang="ja-JP" altLang="en-US" sz="2800" dirty="0"/>
          </a:p>
        </p:txBody>
      </p:sp>
      <p:sp>
        <p:nvSpPr>
          <p:cNvPr id="4" name="スライド番号プレースホルダー 3"/>
          <p:cNvSpPr>
            <a:spLocks noGrp="1"/>
          </p:cNvSpPr>
          <p:nvPr>
            <p:ph type="sldNum" sz="quarter" idx="12"/>
          </p:nvPr>
        </p:nvSpPr>
        <p:spPr/>
        <p:txBody>
          <a:bodyPr/>
          <a:lstStyle/>
          <a:p>
            <a:fld id="{A7477865-B6F0-4C46-9429-740D25497AB7}" type="slidenum">
              <a:rPr lang="ja-JP" altLang="en-US" smtClean="0"/>
              <a:pPr/>
              <a:t>2</a:t>
            </a:fld>
            <a:endParaRPr lang="ja-JP" altLang="en-US" dirty="0"/>
          </a:p>
        </p:txBody>
      </p:sp>
    </p:spTree>
    <p:extLst>
      <p:ext uri="{BB962C8B-B14F-4D97-AF65-F5344CB8AC3E}">
        <p14:creationId xmlns:p14="http://schemas.microsoft.com/office/powerpoint/2010/main" val="333881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1999" cy="1034321"/>
          </a:xfrm>
          <a:solidFill>
            <a:schemeClr val="tx1"/>
          </a:solidFill>
        </p:spPr>
        <p:txBody>
          <a:bodyPr>
            <a:normAutofit/>
          </a:bodyPr>
          <a:lstStyle/>
          <a:p>
            <a:pPr algn="ctr"/>
            <a:r>
              <a:rPr kumimoji="1" lang="ja-JP" altLang="en-US" dirty="0" smtClean="0">
                <a:solidFill>
                  <a:schemeClr val="bg1"/>
                </a:solidFill>
              </a:rPr>
              <a:t>成年後見制度とは</a:t>
            </a:r>
            <a:endParaRPr kumimoji="1" lang="ja-JP" altLang="en-US" dirty="0">
              <a:solidFill>
                <a:schemeClr val="bg1"/>
              </a:solidFill>
            </a:endParaRPr>
          </a:p>
        </p:txBody>
      </p:sp>
      <p:sp>
        <p:nvSpPr>
          <p:cNvPr id="3" name="コンテンツ プレースホルダー 2"/>
          <p:cNvSpPr>
            <a:spLocks noGrp="1"/>
          </p:cNvSpPr>
          <p:nvPr>
            <p:ph idx="1"/>
          </p:nvPr>
        </p:nvSpPr>
        <p:spPr>
          <a:xfrm>
            <a:off x="0" y="1121577"/>
            <a:ext cx="11327641" cy="5609230"/>
          </a:xfrm>
        </p:spPr>
        <p:txBody>
          <a:bodyPr>
            <a:noAutofit/>
          </a:bodyPr>
          <a:lstStyle/>
          <a:p>
            <a:pPr marL="0" lvl="0" indent="0">
              <a:buNone/>
            </a:pPr>
            <a:r>
              <a:rPr lang="ja-JP" altLang="en-US" sz="3600" dirty="0" smtClean="0">
                <a:solidFill>
                  <a:prstClr val="black"/>
                </a:solidFill>
              </a:rPr>
              <a:t>任意</a:t>
            </a:r>
            <a:r>
              <a:rPr lang="ja-JP" altLang="en-US" sz="3600" dirty="0">
                <a:solidFill>
                  <a:prstClr val="black"/>
                </a:solidFill>
              </a:rPr>
              <a:t>後見</a:t>
            </a:r>
            <a:r>
              <a:rPr lang="ja-JP" altLang="en-US" sz="3600" dirty="0" smtClean="0">
                <a:solidFill>
                  <a:prstClr val="black"/>
                </a:solidFill>
              </a:rPr>
              <a:t>制度の概要（１）</a:t>
            </a:r>
            <a:endParaRPr lang="en-US" altLang="ja-JP" sz="3600" dirty="0">
              <a:solidFill>
                <a:prstClr val="black"/>
              </a:solidFill>
            </a:endParaRPr>
          </a:p>
          <a:p>
            <a:pPr marL="0" lvl="0" indent="0">
              <a:buNone/>
            </a:pPr>
            <a:r>
              <a:rPr lang="ja-JP" altLang="en-US" sz="3000" dirty="0">
                <a:solidFill>
                  <a:prstClr val="black"/>
                </a:solidFill>
              </a:rPr>
              <a:t>　　</a:t>
            </a:r>
            <a:endParaRPr lang="en-US" altLang="ja-JP" sz="3000" dirty="0">
              <a:solidFill>
                <a:prstClr val="black"/>
              </a:solidFill>
            </a:endParaRPr>
          </a:p>
        </p:txBody>
      </p:sp>
      <p:sp>
        <p:nvSpPr>
          <p:cNvPr id="4" name="右矢印 3"/>
          <p:cNvSpPr/>
          <p:nvPr/>
        </p:nvSpPr>
        <p:spPr>
          <a:xfrm>
            <a:off x="8229600" y="2866028"/>
            <a:ext cx="3807725" cy="1965279"/>
          </a:xfrm>
          <a:prstGeom prst="rightArrow">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latin typeface="+mn-ea"/>
              </a:rPr>
              <a:t>死後事務委任契約</a:t>
            </a:r>
            <a:r>
              <a:rPr kumimoji="1" lang="ja-JP" altLang="en-US" sz="2400" dirty="0" smtClean="0">
                <a:solidFill>
                  <a:schemeClr val="tx1"/>
                </a:solidFill>
                <a:latin typeface="+mn-ea"/>
              </a:rPr>
              <a:t>開始</a:t>
            </a:r>
            <a:endParaRPr kumimoji="1" lang="ja-JP" altLang="en-US" sz="2400" dirty="0">
              <a:solidFill>
                <a:schemeClr val="tx1"/>
              </a:solidFill>
              <a:latin typeface="+mn-ea"/>
            </a:endParaRPr>
          </a:p>
        </p:txBody>
      </p:sp>
      <p:sp>
        <p:nvSpPr>
          <p:cNvPr id="5" name="正方形/長方形 4"/>
          <p:cNvSpPr/>
          <p:nvPr/>
        </p:nvSpPr>
        <p:spPr>
          <a:xfrm>
            <a:off x="750627" y="3357350"/>
            <a:ext cx="2415653" cy="1009934"/>
          </a:xfrm>
          <a:prstGeom prst="rect">
            <a:avLst/>
          </a:pr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見守り契約</a:t>
            </a:r>
            <a:r>
              <a:rPr kumimoji="1" lang="ja-JP" altLang="en-US" sz="2400" dirty="0" smtClean="0">
                <a:solidFill>
                  <a:schemeClr val="tx1"/>
                </a:solidFill>
              </a:rPr>
              <a:t>開始</a:t>
            </a:r>
            <a:endParaRPr kumimoji="1" lang="ja-JP" altLang="en-US" sz="2400" dirty="0">
              <a:solidFill>
                <a:schemeClr val="tx1"/>
              </a:solidFill>
            </a:endParaRPr>
          </a:p>
        </p:txBody>
      </p:sp>
      <p:sp>
        <p:nvSpPr>
          <p:cNvPr id="6" name="正方形/長方形 5"/>
          <p:cNvSpPr/>
          <p:nvPr/>
        </p:nvSpPr>
        <p:spPr>
          <a:xfrm>
            <a:off x="5540992" y="3357350"/>
            <a:ext cx="2688608" cy="996286"/>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任意後見契約</a:t>
            </a:r>
            <a:r>
              <a:rPr kumimoji="1" lang="ja-JP" altLang="en-US" sz="2400" dirty="0" smtClean="0">
                <a:solidFill>
                  <a:schemeClr val="tx1"/>
                </a:solidFill>
              </a:rPr>
              <a:t>発効</a:t>
            </a:r>
            <a:endParaRPr kumimoji="1" lang="ja-JP" altLang="en-US" sz="2400" dirty="0">
              <a:solidFill>
                <a:schemeClr val="tx1"/>
              </a:solidFill>
            </a:endParaRPr>
          </a:p>
        </p:txBody>
      </p:sp>
      <p:sp>
        <p:nvSpPr>
          <p:cNvPr id="7" name="テキスト ボックス 6"/>
          <p:cNvSpPr txBox="1"/>
          <p:nvPr/>
        </p:nvSpPr>
        <p:spPr>
          <a:xfrm>
            <a:off x="0" y="2028012"/>
            <a:ext cx="2292824" cy="461665"/>
          </a:xfrm>
          <a:prstGeom prst="rect">
            <a:avLst/>
          </a:prstGeom>
          <a:noFill/>
        </p:spPr>
        <p:txBody>
          <a:bodyPr wrap="square" rtlCol="0">
            <a:spAutoFit/>
          </a:bodyPr>
          <a:lstStyle/>
          <a:p>
            <a:r>
              <a:rPr kumimoji="1" lang="ja-JP" altLang="en-US" sz="2400" dirty="0" smtClean="0"/>
              <a:t>（判断能力　有）</a:t>
            </a:r>
            <a:endParaRPr kumimoji="1" lang="ja-JP" altLang="en-US" sz="2400" dirty="0"/>
          </a:p>
        </p:txBody>
      </p:sp>
      <p:sp>
        <p:nvSpPr>
          <p:cNvPr id="9" name="テキスト ボックス 8"/>
          <p:cNvSpPr txBox="1"/>
          <p:nvPr/>
        </p:nvSpPr>
        <p:spPr>
          <a:xfrm>
            <a:off x="4107974" y="2047163"/>
            <a:ext cx="2552133" cy="461665"/>
          </a:xfrm>
          <a:prstGeom prst="rect">
            <a:avLst/>
          </a:prstGeom>
          <a:noFill/>
        </p:spPr>
        <p:txBody>
          <a:bodyPr wrap="square" rtlCol="0">
            <a:spAutoFit/>
          </a:bodyPr>
          <a:lstStyle/>
          <a:p>
            <a:r>
              <a:rPr kumimoji="1" lang="ja-JP" altLang="en-US" sz="2400" dirty="0" smtClean="0"/>
              <a:t>（判断能力　低下）</a:t>
            </a:r>
            <a:endParaRPr kumimoji="1" lang="ja-JP" altLang="en-US" sz="2400" dirty="0"/>
          </a:p>
        </p:txBody>
      </p:sp>
      <p:sp>
        <p:nvSpPr>
          <p:cNvPr id="10" name="テキスト ボックス 9"/>
          <p:cNvSpPr txBox="1"/>
          <p:nvPr/>
        </p:nvSpPr>
        <p:spPr>
          <a:xfrm>
            <a:off x="7710985" y="2033516"/>
            <a:ext cx="1214651" cy="461665"/>
          </a:xfrm>
          <a:prstGeom prst="rect">
            <a:avLst/>
          </a:prstGeom>
          <a:noFill/>
        </p:spPr>
        <p:txBody>
          <a:bodyPr wrap="square" rtlCol="0">
            <a:spAutoFit/>
          </a:bodyPr>
          <a:lstStyle/>
          <a:p>
            <a:r>
              <a:rPr kumimoji="1" lang="ja-JP" altLang="en-US" sz="2400" dirty="0" smtClean="0"/>
              <a:t>（死亡）</a:t>
            </a:r>
            <a:endParaRPr kumimoji="1" lang="en-US" altLang="ja-JP" sz="2400" dirty="0" smtClean="0"/>
          </a:p>
        </p:txBody>
      </p:sp>
      <p:sp>
        <p:nvSpPr>
          <p:cNvPr id="11" name="下矢印 10"/>
          <p:cNvSpPr/>
          <p:nvPr/>
        </p:nvSpPr>
        <p:spPr>
          <a:xfrm>
            <a:off x="586854" y="2538484"/>
            <a:ext cx="491320" cy="8052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4885898" y="2620371"/>
            <a:ext cx="450376" cy="723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8038530" y="2593073"/>
            <a:ext cx="409433" cy="7642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166280" y="3357347"/>
            <a:ext cx="2374711" cy="996289"/>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rgbClr val="FF0000"/>
                </a:solidFill>
              </a:rPr>
              <a:t>財産管理等委任契約</a:t>
            </a:r>
            <a:r>
              <a:rPr kumimoji="1" lang="ja-JP" altLang="en-US" sz="2400" dirty="0" smtClean="0">
                <a:solidFill>
                  <a:schemeClr val="tx1"/>
                </a:solidFill>
              </a:rPr>
              <a:t>開始</a:t>
            </a:r>
            <a:endParaRPr kumimoji="1" lang="en-US" altLang="ja-JP" sz="2400" dirty="0" smtClean="0">
              <a:solidFill>
                <a:schemeClr val="tx1"/>
              </a:solidFill>
            </a:endParaRPr>
          </a:p>
          <a:p>
            <a:pPr algn="ctr"/>
            <a:endParaRPr kumimoji="1" lang="ja-JP" altLang="en-US" dirty="0"/>
          </a:p>
        </p:txBody>
      </p:sp>
      <p:sp>
        <p:nvSpPr>
          <p:cNvPr id="15" name="下矢印 14"/>
          <p:cNvSpPr/>
          <p:nvPr/>
        </p:nvSpPr>
        <p:spPr>
          <a:xfrm>
            <a:off x="2947916" y="2538483"/>
            <a:ext cx="436729" cy="7779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674961" y="2033516"/>
            <a:ext cx="1201003" cy="461665"/>
          </a:xfrm>
          <a:prstGeom prst="rect">
            <a:avLst/>
          </a:prstGeom>
          <a:noFill/>
        </p:spPr>
        <p:txBody>
          <a:bodyPr wrap="square" rtlCol="0">
            <a:spAutoFit/>
          </a:bodyPr>
          <a:lstStyle/>
          <a:p>
            <a:r>
              <a:rPr kumimoji="1" lang="ja-JP" altLang="en-US" sz="2400" smtClean="0"/>
              <a:t>（入院）</a:t>
            </a:r>
            <a:endParaRPr kumimoji="1" lang="en-US" altLang="ja-JP" sz="2400" dirty="0" smtClean="0"/>
          </a:p>
        </p:txBody>
      </p:sp>
      <p:sp>
        <p:nvSpPr>
          <p:cNvPr id="17" name="テキスト ボックス 16"/>
          <p:cNvSpPr txBox="1"/>
          <p:nvPr/>
        </p:nvSpPr>
        <p:spPr>
          <a:xfrm>
            <a:off x="341194" y="5158854"/>
            <a:ext cx="3630305" cy="830997"/>
          </a:xfrm>
          <a:prstGeom prst="rect">
            <a:avLst/>
          </a:prstGeom>
          <a:noFill/>
        </p:spPr>
        <p:txBody>
          <a:bodyPr wrap="square" rtlCol="0">
            <a:spAutoFit/>
          </a:bodyPr>
          <a:lstStyle/>
          <a:p>
            <a:r>
              <a:rPr kumimoji="1" lang="ja-JP" altLang="en-US" sz="2400" dirty="0" smtClean="0"/>
              <a:t>公正証書による</a:t>
            </a:r>
            <a:endParaRPr kumimoji="1" lang="en-US" altLang="ja-JP" sz="2400" dirty="0" smtClean="0"/>
          </a:p>
          <a:p>
            <a:r>
              <a:rPr lang="ja-JP" altLang="en-US" sz="2400" dirty="0" smtClean="0"/>
              <a:t>任意後見</a:t>
            </a:r>
            <a:r>
              <a:rPr kumimoji="1" lang="ja-JP" altLang="en-US" sz="2400" dirty="0" smtClean="0"/>
              <a:t>契約の締結</a:t>
            </a:r>
            <a:endParaRPr kumimoji="1" lang="ja-JP" altLang="en-US" sz="2400" dirty="0"/>
          </a:p>
        </p:txBody>
      </p:sp>
      <p:sp>
        <p:nvSpPr>
          <p:cNvPr id="18" name="テキスト ボックス 17"/>
          <p:cNvSpPr txBox="1"/>
          <p:nvPr/>
        </p:nvSpPr>
        <p:spPr>
          <a:xfrm>
            <a:off x="4174870" y="5200566"/>
            <a:ext cx="3439236" cy="830997"/>
          </a:xfrm>
          <a:prstGeom prst="rect">
            <a:avLst/>
          </a:prstGeom>
          <a:noFill/>
        </p:spPr>
        <p:txBody>
          <a:bodyPr wrap="square" rtlCol="0">
            <a:spAutoFit/>
          </a:bodyPr>
          <a:lstStyle/>
          <a:p>
            <a:r>
              <a:rPr kumimoji="1" lang="ja-JP" altLang="en-US" sz="2400" dirty="0" smtClean="0"/>
              <a:t>家庭裁判所による</a:t>
            </a:r>
            <a:endParaRPr kumimoji="1" lang="en-US" altLang="ja-JP" sz="2400" dirty="0" smtClean="0"/>
          </a:p>
          <a:p>
            <a:r>
              <a:rPr kumimoji="1" lang="ja-JP" altLang="en-US" sz="2400" dirty="0" smtClean="0"/>
              <a:t>任意後見監督人選任</a:t>
            </a:r>
            <a:endParaRPr kumimoji="1" lang="ja-JP" altLang="en-US" sz="2400" dirty="0"/>
          </a:p>
        </p:txBody>
      </p:sp>
      <p:sp>
        <p:nvSpPr>
          <p:cNvPr id="19" name="上矢印 18"/>
          <p:cNvSpPr/>
          <p:nvPr/>
        </p:nvSpPr>
        <p:spPr>
          <a:xfrm>
            <a:off x="545909" y="4421875"/>
            <a:ext cx="443689" cy="75062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上矢印 19"/>
          <p:cNvSpPr/>
          <p:nvPr/>
        </p:nvSpPr>
        <p:spPr>
          <a:xfrm>
            <a:off x="5240740" y="4408227"/>
            <a:ext cx="511927" cy="8188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スライド番号プレースホルダー 21"/>
          <p:cNvSpPr>
            <a:spLocks noGrp="1"/>
          </p:cNvSpPr>
          <p:nvPr>
            <p:ph type="sldNum" sz="quarter" idx="12"/>
          </p:nvPr>
        </p:nvSpPr>
        <p:spPr>
          <a:xfrm>
            <a:off x="9303774" y="6341602"/>
            <a:ext cx="2743200" cy="365125"/>
          </a:xfrm>
        </p:spPr>
        <p:txBody>
          <a:bodyPr/>
          <a:lstStyle/>
          <a:p>
            <a:fld id="{8D05C3E9-F6C5-4C46-965C-C45FAC0212A1}" type="slidenum">
              <a:rPr kumimoji="1" lang="ja-JP" altLang="en-US" sz="3600" smtClean="0"/>
              <a:t>20</a:t>
            </a:fld>
            <a:endParaRPr kumimoji="1" lang="ja-JP" altLang="en-US" sz="3600" dirty="0"/>
          </a:p>
        </p:txBody>
      </p:sp>
    </p:spTree>
    <p:extLst>
      <p:ext uri="{BB962C8B-B14F-4D97-AF65-F5344CB8AC3E}">
        <p14:creationId xmlns:p14="http://schemas.microsoft.com/office/powerpoint/2010/main" val="2388857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kumimoji="1" lang="ja-JP" altLang="en-US" dirty="0" smtClean="0">
                <a:solidFill>
                  <a:schemeClr val="bg1"/>
                </a:solidFill>
              </a:rPr>
              <a:t>成年後見制度とは</a:t>
            </a:r>
            <a:endParaRPr kumimoji="1" lang="ja-JP" altLang="en-US" dirty="0">
              <a:solidFill>
                <a:schemeClr val="bg1"/>
              </a:solidFill>
            </a:endParaRPr>
          </a:p>
        </p:txBody>
      </p:sp>
      <p:sp>
        <p:nvSpPr>
          <p:cNvPr id="6" name="スライド番号プレースホルダー 5"/>
          <p:cNvSpPr>
            <a:spLocks noGrp="1"/>
          </p:cNvSpPr>
          <p:nvPr>
            <p:ph type="sldNum" sz="quarter" idx="12"/>
          </p:nvPr>
        </p:nvSpPr>
        <p:spPr>
          <a:xfrm>
            <a:off x="9448800" y="6341602"/>
            <a:ext cx="2743200" cy="365125"/>
          </a:xfrm>
        </p:spPr>
        <p:txBody>
          <a:bodyPr/>
          <a:lstStyle/>
          <a:p>
            <a:fld id="{8D05C3E9-F6C5-4C46-965C-C45FAC0212A1}" type="slidenum">
              <a:rPr kumimoji="1" lang="ja-JP" altLang="en-US" sz="3600" smtClean="0"/>
              <a:t>21</a:t>
            </a:fld>
            <a:endParaRPr kumimoji="1" lang="ja-JP" altLang="en-US" sz="3600" dirty="0"/>
          </a:p>
        </p:txBody>
      </p:sp>
      <p:sp>
        <p:nvSpPr>
          <p:cNvPr id="3" name="コンテンツ プレースホルダー 2"/>
          <p:cNvSpPr>
            <a:spLocks noGrp="1"/>
          </p:cNvSpPr>
          <p:nvPr>
            <p:ph idx="1"/>
          </p:nvPr>
        </p:nvSpPr>
        <p:spPr>
          <a:xfrm>
            <a:off x="0" y="991674"/>
            <a:ext cx="12264980" cy="5486400"/>
          </a:xfrm>
        </p:spPr>
        <p:txBody>
          <a:bodyPr>
            <a:normAutofit fontScale="55000" lnSpcReduction="20000"/>
          </a:bodyPr>
          <a:lstStyle/>
          <a:p>
            <a:pPr marL="0" indent="0">
              <a:buNone/>
            </a:pPr>
            <a:r>
              <a:rPr lang="ja-JP" altLang="en-US" sz="7600" dirty="0" smtClean="0"/>
              <a:t>任意後見制度の概要（２）</a:t>
            </a:r>
            <a:endParaRPr lang="en-US" altLang="ja-JP" sz="7600" dirty="0" smtClean="0"/>
          </a:p>
          <a:p>
            <a:r>
              <a:rPr kumimoji="1" lang="ja-JP" altLang="en-US" sz="4400" b="1" dirty="0" smtClean="0"/>
              <a:t>見守り契約</a:t>
            </a:r>
            <a:endParaRPr lang="en-US" altLang="ja-JP" sz="4400" b="1" dirty="0"/>
          </a:p>
          <a:p>
            <a:pPr marL="0" indent="0">
              <a:buNone/>
            </a:pPr>
            <a:r>
              <a:rPr lang="ja-JP" altLang="en-US" sz="2000" dirty="0" smtClean="0"/>
              <a:t>　　　</a:t>
            </a:r>
            <a:r>
              <a:rPr lang="ja-JP" altLang="en-US" sz="3600" dirty="0" smtClean="0"/>
              <a:t>受任者が委任者と定期的に連絡を取り合うことによって、委任者の安否、</a:t>
            </a:r>
            <a:r>
              <a:rPr kumimoji="1" lang="ja-JP" altLang="en-US" sz="3600" dirty="0" smtClean="0"/>
              <a:t>心身の状態及び生活の状況の</a:t>
            </a:r>
            <a:endParaRPr kumimoji="1" lang="en-US" altLang="ja-JP" sz="3600" dirty="0" smtClean="0"/>
          </a:p>
          <a:p>
            <a:pPr marL="0" indent="0">
              <a:buNone/>
            </a:pPr>
            <a:r>
              <a:rPr lang="ja-JP" altLang="en-US" sz="3600" dirty="0"/>
              <a:t>　</a:t>
            </a:r>
            <a:r>
              <a:rPr lang="ja-JP" altLang="en-US" sz="3600" dirty="0" smtClean="0"/>
              <a:t>　</a:t>
            </a:r>
            <a:r>
              <a:rPr kumimoji="1" lang="ja-JP" altLang="en-US" sz="3600" dirty="0" smtClean="0"/>
              <a:t>確認をし、適切な時期に家庭裁判所に</a:t>
            </a:r>
            <a:r>
              <a:rPr lang="ja-JP" altLang="en-US" sz="3600" dirty="0" smtClean="0"/>
              <a:t>対して任意後見監督人の選任の請求することを主な目的とする契約</a:t>
            </a:r>
            <a:endParaRPr lang="en-US" altLang="ja-JP" sz="3600" dirty="0" smtClean="0"/>
          </a:p>
          <a:p>
            <a:r>
              <a:rPr kumimoji="1" lang="ja-JP" altLang="en-US" sz="4400" b="1" dirty="0" smtClean="0"/>
              <a:t>財産管理等委任契約（任意代理契約）</a:t>
            </a:r>
            <a:endParaRPr kumimoji="1" lang="en-US" altLang="ja-JP" sz="4400" b="1" dirty="0" smtClean="0"/>
          </a:p>
          <a:p>
            <a:pPr marL="0" indent="0">
              <a:buNone/>
            </a:pPr>
            <a:r>
              <a:rPr lang="ja-JP" altLang="en-US" dirty="0" smtClean="0"/>
              <a:t>　　</a:t>
            </a:r>
            <a:r>
              <a:rPr lang="ja-JP" altLang="en-US" sz="3600" dirty="0" smtClean="0"/>
              <a:t>判断能力はまだあるが、身体が不自由になった場合等に備え、一定の</a:t>
            </a:r>
            <a:r>
              <a:rPr kumimoji="1" lang="ja-JP" altLang="en-US" sz="3600" dirty="0" smtClean="0"/>
              <a:t>代理権を受任</a:t>
            </a:r>
            <a:r>
              <a:rPr lang="ja-JP" altLang="en-US" sz="3600" dirty="0" smtClean="0"/>
              <a:t>者に付与しておく契約</a:t>
            </a:r>
            <a:endParaRPr lang="en-US" altLang="ja-JP" sz="3600" dirty="0" smtClean="0"/>
          </a:p>
          <a:p>
            <a:r>
              <a:rPr kumimoji="1" lang="ja-JP" altLang="en-US" sz="4400" b="1" dirty="0" smtClean="0"/>
              <a:t>任意後見契約</a:t>
            </a:r>
            <a:endParaRPr kumimoji="1" lang="en-US" altLang="ja-JP" sz="4400" b="1" dirty="0" smtClean="0"/>
          </a:p>
          <a:p>
            <a:pPr marL="0" indent="0">
              <a:buNone/>
            </a:pPr>
            <a:r>
              <a:rPr lang="ja-JP" altLang="en-US" dirty="0"/>
              <a:t>　</a:t>
            </a:r>
            <a:r>
              <a:rPr lang="ja-JP" altLang="en-US" dirty="0" smtClean="0"/>
              <a:t>　</a:t>
            </a:r>
            <a:r>
              <a:rPr lang="ja-JP" altLang="en-US" sz="3600" dirty="0" smtClean="0"/>
              <a:t>判断能力が不十分な状況になった時に、自己の生活、療養看護及び財産管理に関する事務の全部または</a:t>
            </a:r>
            <a:endParaRPr lang="en-US" altLang="ja-JP" sz="3600" dirty="0" smtClean="0"/>
          </a:p>
          <a:p>
            <a:pPr marL="0" indent="0">
              <a:buNone/>
            </a:pPr>
            <a:r>
              <a:rPr kumimoji="1" lang="ja-JP" altLang="en-US" sz="3600" dirty="0" smtClean="0"/>
              <a:t>　　一部について代理権を付与する委任契約であって、任意後見監督人が選任された時から契約の効力が</a:t>
            </a:r>
            <a:endParaRPr kumimoji="1" lang="en-US" altLang="ja-JP" sz="3600" dirty="0" smtClean="0"/>
          </a:p>
          <a:p>
            <a:pPr marL="0" indent="0">
              <a:buNone/>
            </a:pPr>
            <a:r>
              <a:rPr lang="ja-JP" altLang="en-US" sz="3600" dirty="0"/>
              <a:t>　</a:t>
            </a:r>
            <a:r>
              <a:rPr lang="ja-JP" altLang="en-US" sz="3600" dirty="0" smtClean="0"/>
              <a:t>　発生する旨の定めのある契約</a:t>
            </a:r>
            <a:endParaRPr lang="en-US" altLang="ja-JP" sz="3600" dirty="0" smtClean="0"/>
          </a:p>
          <a:p>
            <a:r>
              <a:rPr kumimoji="1" lang="ja-JP" altLang="en-US" sz="4400" b="1" dirty="0" smtClean="0"/>
              <a:t>死後事務委任契約</a:t>
            </a:r>
            <a:endParaRPr kumimoji="1" lang="en-US" altLang="ja-JP" sz="4400" b="1" dirty="0" smtClean="0"/>
          </a:p>
          <a:p>
            <a:pPr marL="0" indent="0">
              <a:buNone/>
            </a:pPr>
            <a:r>
              <a:rPr kumimoji="1" lang="ja-JP" altLang="en-US" sz="2000" dirty="0" smtClean="0"/>
              <a:t>　</a:t>
            </a:r>
            <a:r>
              <a:rPr kumimoji="1" lang="ja-JP" altLang="en-US" sz="2900" dirty="0" smtClean="0"/>
              <a:t>　</a:t>
            </a:r>
            <a:r>
              <a:rPr kumimoji="1" lang="ja-JP" altLang="en-US" sz="3600" dirty="0" smtClean="0"/>
              <a:t>・葬儀、埋葬、供養に関する事項、・家財道具、身の回りの生活用品の処分等、・任意後見事務の未処理事項等</a:t>
            </a:r>
            <a:endParaRPr kumimoji="1" lang="en-US" altLang="ja-JP" sz="3600" dirty="0" smtClean="0"/>
          </a:p>
          <a:p>
            <a:pPr marL="0" indent="0">
              <a:buNone/>
            </a:pPr>
            <a:r>
              <a:rPr kumimoji="1" lang="ja-JP" altLang="en-US" sz="3600" dirty="0" smtClean="0"/>
              <a:t>　　の事務処理委任</a:t>
            </a:r>
            <a:r>
              <a:rPr lang="ja-JP" altLang="en-US" sz="3600" dirty="0" smtClean="0"/>
              <a:t>契約</a:t>
            </a:r>
            <a:endParaRPr lang="en-US" altLang="ja-JP" sz="3600" dirty="0" smtClean="0"/>
          </a:p>
          <a:p>
            <a:pPr marL="0" indent="0">
              <a:buNone/>
            </a:pPr>
            <a:r>
              <a:rPr lang="ja-JP" altLang="en-US" sz="3600" dirty="0"/>
              <a:t>　</a:t>
            </a:r>
            <a:r>
              <a:rPr lang="ja-JP" altLang="en-US" sz="3600" dirty="0" smtClean="0"/>
              <a:t>　ご自身が亡くなった後のことを託せる方がいない場合には任意後見契約と同時に締結しておくのがベター</a:t>
            </a:r>
            <a:r>
              <a:rPr lang="ja-JP" altLang="en-US" sz="2900" dirty="0" smtClean="0"/>
              <a:t>　</a:t>
            </a:r>
            <a:endParaRPr kumimoji="1" lang="en-US" altLang="ja-JP" sz="2900" dirty="0" smtClean="0"/>
          </a:p>
          <a:p>
            <a:pPr marL="0" indent="0">
              <a:buNone/>
            </a:pPr>
            <a:r>
              <a:rPr lang="ja-JP" altLang="en-US" sz="2000" dirty="0"/>
              <a:t>　</a:t>
            </a:r>
            <a:endParaRPr kumimoji="1" lang="ja-JP" altLang="en-US" sz="2000" dirty="0"/>
          </a:p>
        </p:txBody>
      </p:sp>
    </p:spTree>
    <p:extLst>
      <p:ext uri="{BB962C8B-B14F-4D97-AF65-F5344CB8AC3E}">
        <p14:creationId xmlns:p14="http://schemas.microsoft.com/office/powerpoint/2010/main" val="2997343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kumimoji="1" lang="ja-JP" altLang="en-US" dirty="0" smtClean="0">
                <a:solidFill>
                  <a:schemeClr val="bg1"/>
                </a:solidFill>
              </a:rPr>
              <a:t>お問合せ</a:t>
            </a:r>
            <a:endParaRPr kumimoji="1" lang="ja-JP" altLang="en-US" dirty="0">
              <a:solidFill>
                <a:schemeClr val="bg1"/>
              </a:solidFill>
            </a:endParaRPr>
          </a:p>
        </p:txBody>
      </p:sp>
      <p:sp>
        <p:nvSpPr>
          <p:cNvPr id="6" name="スライド番号プレースホルダー 5"/>
          <p:cNvSpPr>
            <a:spLocks noGrp="1"/>
          </p:cNvSpPr>
          <p:nvPr>
            <p:ph type="sldNum" sz="quarter" idx="12"/>
          </p:nvPr>
        </p:nvSpPr>
        <p:spPr>
          <a:xfrm>
            <a:off x="9448800" y="6341602"/>
            <a:ext cx="2743200" cy="365125"/>
          </a:xfrm>
        </p:spPr>
        <p:txBody>
          <a:bodyPr/>
          <a:lstStyle/>
          <a:p>
            <a:fld id="{8D05C3E9-F6C5-4C46-965C-C45FAC0212A1}" type="slidenum">
              <a:rPr kumimoji="1" lang="ja-JP" altLang="en-US" sz="3600" smtClean="0"/>
              <a:t>22</a:t>
            </a:fld>
            <a:endParaRPr kumimoji="1" lang="ja-JP" altLang="en-US" sz="3600" dirty="0"/>
          </a:p>
        </p:txBody>
      </p:sp>
      <p:sp>
        <p:nvSpPr>
          <p:cNvPr id="5" name="コンテンツ プレースホルダー 4"/>
          <p:cNvSpPr>
            <a:spLocks noGrp="1"/>
          </p:cNvSpPr>
          <p:nvPr>
            <p:ph idx="1"/>
          </p:nvPr>
        </p:nvSpPr>
        <p:spPr>
          <a:xfrm>
            <a:off x="613893" y="1622738"/>
            <a:ext cx="11578107" cy="4786045"/>
          </a:xfrm>
        </p:spPr>
        <p:txBody>
          <a:bodyPr>
            <a:normAutofit fontScale="77500" lnSpcReduction="20000"/>
          </a:bodyPr>
          <a:lstStyle/>
          <a:p>
            <a:pPr marL="0" lvl="0" indent="0">
              <a:lnSpc>
                <a:spcPct val="85000"/>
              </a:lnSpc>
              <a:spcBef>
                <a:spcPts val="1300"/>
              </a:spcBef>
              <a:buNone/>
            </a:pPr>
            <a:r>
              <a:rPr lang="ja-JP" altLang="en-US" sz="3000" dirty="0" smtClean="0">
                <a:solidFill>
                  <a:prstClr val="black"/>
                </a:solidFill>
                <a:latin typeface="Calibri Light" panose="020F0302020204030204"/>
              </a:rPr>
              <a:t>本セミナーに関しご不明な点、お問合せ等がありましたら、以下にご連絡お願いします。</a:t>
            </a:r>
            <a:endParaRPr lang="en-US" altLang="ja-JP" sz="3000" dirty="0" smtClean="0">
              <a:solidFill>
                <a:prstClr val="black"/>
              </a:solidFill>
              <a:latin typeface="Calibri Light" panose="020F0302020204030204"/>
            </a:endParaRPr>
          </a:p>
          <a:p>
            <a:pPr marL="0" lvl="0" indent="0">
              <a:lnSpc>
                <a:spcPct val="85000"/>
              </a:lnSpc>
              <a:spcBef>
                <a:spcPts val="1300"/>
              </a:spcBef>
              <a:buNone/>
            </a:pPr>
            <a:endParaRPr lang="en-US" altLang="ja-JP" sz="3000" dirty="0" smtClean="0">
              <a:solidFill>
                <a:prstClr val="black"/>
              </a:solidFill>
              <a:latin typeface="Calibri Light" panose="020F0302020204030204"/>
            </a:endParaRPr>
          </a:p>
          <a:p>
            <a:pPr marL="0" lvl="0" indent="0">
              <a:lnSpc>
                <a:spcPct val="85000"/>
              </a:lnSpc>
              <a:spcBef>
                <a:spcPts val="1300"/>
              </a:spcBef>
              <a:buNone/>
            </a:pPr>
            <a:r>
              <a:rPr lang="ja-JP" altLang="en-US" sz="3000" dirty="0" smtClean="0">
                <a:solidFill>
                  <a:prstClr val="black"/>
                </a:solidFill>
                <a:latin typeface="Calibri Light" panose="020F0302020204030204"/>
              </a:rPr>
              <a:t>公益</a:t>
            </a:r>
            <a:r>
              <a:rPr lang="ja-JP" altLang="en-US" sz="3000" dirty="0">
                <a:solidFill>
                  <a:prstClr val="black"/>
                </a:solidFill>
                <a:latin typeface="Calibri Light" panose="020F0302020204030204"/>
              </a:rPr>
              <a:t>社団法人　成年後見支援センターヒルフェ　正会員</a:t>
            </a:r>
            <a:endParaRPr lang="en-US" altLang="ja-JP" sz="3000" dirty="0">
              <a:solidFill>
                <a:prstClr val="black"/>
              </a:solidFill>
              <a:latin typeface="Calibri Light" panose="020F0302020204030204"/>
            </a:endParaRPr>
          </a:p>
          <a:p>
            <a:pPr marL="0" lvl="0" indent="0">
              <a:lnSpc>
                <a:spcPct val="85000"/>
              </a:lnSpc>
              <a:spcBef>
                <a:spcPts val="1300"/>
              </a:spcBef>
              <a:buNone/>
            </a:pPr>
            <a:r>
              <a:rPr lang="ja-JP" altLang="en-US" sz="3000" dirty="0" smtClean="0">
                <a:solidFill>
                  <a:prstClr val="black"/>
                </a:solidFill>
                <a:latin typeface="Calibri Light" panose="020F0302020204030204"/>
              </a:rPr>
              <a:t>　　谷本</a:t>
            </a:r>
            <a:r>
              <a:rPr lang="ja-JP" altLang="en-US" sz="3000" dirty="0">
                <a:solidFill>
                  <a:prstClr val="black"/>
                </a:solidFill>
                <a:latin typeface="Calibri Light" panose="020F0302020204030204"/>
              </a:rPr>
              <a:t>行政書士事務所</a:t>
            </a:r>
            <a:endParaRPr lang="en-US" altLang="ja-JP" sz="3000" dirty="0">
              <a:solidFill>
                <a:prstClr val="black"/>
              </a:solidFill>
              <a:latin typeface="Calibri Light" panose="020F0302020204030204"/>
            </a:endParaRPr>
          </a:p>
          <a:p>
            <a:pPr marL="0" lvl="0" indent="0">
              <a:lnSpc>
                <a:spcPct val="85000"/>
              </a:lnSpc>
              <a:spcBef>
                <a:spcPts val="1300"/>
              </a:spcBef>
              <a:buNone/>
            </a:pPr>
            <a:r>
              <a:rPr lang="ja-JP" altLang="en-US"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a:t>
            </a:r>
            <a:r>
              <a:rPr lang="ja-JP" altLang="en-US" sz="3000" dirty="0">
                <a:solidFill>
                  <a:prstClr val="black"/>
                </a:solidFill>
                <a:latin typeface="Calibri Light" panose="020F0302020204030204"/>
              </a:rPr>
              <a:t>　行政書士　</a:t>
            </a:r>
            <a:r>
              <a:rPr lang="ja-JP" altLang="en-US" sz="6000" dirty="0">
                <a:solidFill>
                  <a:prstClr val="black"/>
                </a:solidFill>
                <a:latin typeface="Calibri Light" panose="020F0302020204030204"/>
              </a:rPr>
              <a:t>谷本　謙造</a:t>
            </a:r>
            <a:endParaRPr lang="en-US" altLang="ja-JP" sz="6000" dirty="0">
              <a:solidFill>
                <a:prstClr val="black"/>
              </a:solidFill>
              <a:latin typeface="Calibri Light" panose="020F0302020204030204"/>
            </a:endParaRPr>
          </a:p>
          <a:p>
            <a:pPr marL="0" lvl="0" indent="0">
              <a:lnSpc>
                <a:spcPct val="85000"/>
              </a:lnSpc>
              <a:spcBef>
                <a:spcPts val="1300"/>
              </a:spcBef>
              <a:buNone/>
            </a:pPr>
            <a:r>
              <a:rPr lang="ja-JP" altLang="en-US" sz="3000" dirty="0" smtClean="0">
                <a:solidFill>
                  <a:prstClr val="black"/>
                </a:solidFill>
                <a:latin typeface="Calibri Light" panose="020F0302020204030204"/>
              </a:rPr>
              <a:t>　　　　　</a:t>
            </a:r>
            <a:r>
              <a:rPr lang="ja-JP" altLang="en-US"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事務所</a:t>
            </a:r>
            <a:r>
              <a:rPr lang="ja-JP" altLang="en-US" sz="3000" dirty="0">
                <a:solidFill>
                  <a:prstClr val="black"/>
                </a:solidFill>
                <a:latin typeface="Calibri Light" panose="020F0302020204030204"/>
              </a:rPr>
              <a:t>　〒</a:t>
            </a:r>
            <a:r>
              <a:rPr lang="en-US" altLang="ja-JP" sz="3000" dirty="0">
                <a:solidFill>
                  <a:prstClr val="black"/>
                </a:solidFill>
                <a:latin typeface="Calibri Light" panose="020F0302020204030204"/>
              </a:rPr>
              <a:t>192-0364</a:t>
            </a:r>
          </a:p>
          <a:p>
            <a:pPr marL="0" lvl="0" indent="0">
              <a:lnSpc>
                <a:spcPct val="85000"/>
              </a:lnSpc>
              <a:spcBef>
                <a:spcPts val="1300"/>
              </a:spcBef>
              <a:buNone/>
            </a:pPr>
            <a:r>
              <a:rPr lang="ja-JP" altLang="en-US"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東京都</a:t>
            </a:r>
            <a:r>
              <a:rPr lang="ja-JP" altLang="en-US" sz="3000" dirty="0">
                <a:solidFill>
                  <a:prstClr val="black"/>
                </a:solidFill>
                <a:latin typeface="Calibri Light" panose="020F0302020204030204"/>
              </a:rPr>
              <a:t>八王子市南大沢４－２１－１－２－４０４</a:t>
            </a:r>
            <a:endParaRPr lang="en-US" altLang="ja-JP" sz="3000" dirty="0">
              <a:solidFill>
                <a:prstClr val="black"/>
              </a:solidFill>
              <a:latin typeface="Calibri Light" panose="020F0302020204030204"/>
            </a:endParaRPr>
          </a:p>
          <a:p>
            <a:pPr marL="0" lvl="0" indent="0">
              <a:lnSpc>
                <a:spcPct val="85000"/>
              </a:lnSpc>
              <a:spcBef>
                <a:spcPts val="1300"/>
              </a:spcBef>
              <a:buNone/>
            </a:pPr>
            <a:r>
              <a:rPr lang="ja-JP" altLang="en-US"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a:t>
            </a:r>
            <a:r>
              <a:rPr lang="en-US" altLang="ja-JP" sz="3000" dirty="0" smtClean="0">
                <a:solidFill>
                  <a:prstClr val="black"/>
                </a:solidFill>
                <a:latin typeface="Calibri Light" panose="020F0302020204030204"/>
              </a:rPr>
              <a:t>TEL</a:t>
            </a:r>
            <a:r>
              <a:rPr lang="ja-JP" altLang="en-US" sz="3000" dirty="0">
                <a:solidFill>
                  <a:prstClr val="black"/>
                </a:solidFill>
                <a:latin typeface="Calibri Light" panose="020F0302020204030204"/>
              </a:rPr>
              <a:t>　　</a:t>
            </a:r>
            <a:r>
              <a:rPr lang="en-US" altLang="ja-JP" sz="3000" dirty="0">
                <a:solidFill>
                  <a:prstClr val="black"/>
                </a:solidFill>
                <a:latin typeface="Calibri Light" panose="020F0302020204030204"/>
              </a:rPr>
              <a:t>090-1267-3851</a:t>
            </a:r>
          </a:p>
          <a:p>
            <a:pPr marL="0" lvl="0" indent="0">
              <a:lnSpc>
                <a:spcPct val="85000"/>
              </a:lnSpc>
              <a:spcBef>
                <a:spcPts val="1300"/>
              </a:spcBef>
              <a:buNone/>
            </a:pPr>
            <a:r>
              <a:rPr lang="ja-JP" altLang="en-US"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a:t>
            </a:r>
            <a:r>
              <a:rPr lang="en-US" altLang="ja-JP" sz="3000" dirty="0" smtClean="0">
                <a:solidFill>
                  <a:prstClr val="black"/>
                </a:solidFill>
                <a:latin typeface="Calibri Light" panose="020F0302020204030204"/>
              </a:rPr>
              <a:t>FAX</a:t>
            </a:r>
            <a:r>
              <a:rPr lang="ja-JP" altLang="en-US" sz="3000" dirty="0">
                <a:solidFill>
                  <a:prstClr val="black"/>
                </a:solidFill>
                <a:latin typeface="Calibri Light" panose="020F0302020204030204"/>
              </a:rPr>
              <a:t>　　</a:t>
            </a:r>
            <a:r>
              <a:rPr lang="en-US" altLang="ja-JP" sz="3000" dirty="0">
                <a:solidFill>
                  <a:prstClr val="black"/>
                </a:solidFill>
                <a:latin typeface="Calibri Light" panose="020F0302020204030204"/>
              </a:rPr>
              <a:t>042-675-1928</a:t>
            </a:r>
          </a:p>
          <a:p>
            <a:pPr marL="0" lvl="0" indent="0">
              <a:lnSpc>
                <a:spcPct val="85000"/>
              </a:lnSpc>
              <a:spcBef>
                <a:spcPts val="1300"/>
              </a:spcBef>
              <a:buNone/>
            </a:pPr>
            <a:r>
              <a:rPr lang="ja-JP" altLang="en-US"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a:t>
            </a:r>
            <a:r>
              <a:rPr lang="en-US" altLang="ja-JP" sz="3000" dirty="0" smtClean="0">
                <a:solidFill>
                  <a:prstClr val="black"/>
                </a:solidFill>
                <a:latin typeface="Calibri Light" panose="020F0302020204030204"/>
              </a:rPr>
              <a:t>E-mail </a:t>
            </a:r>
            <a:r>
              <a:rPr lang="en-US" altLang="ja-JP" sz="3000" dirty="0">
                <a:solidFill>
                  <a:prstClr val="black"/>
                </a:solidFill>
                <a:latin typeface="Calibri Light" panose="020F0302020204030204"/>
              </a:rPr>
              <a:t>:  k-tanimoto@tanimoto-office.com</a:t>
            </a:r>
          </a:p>
          <a:p>
            <a:pPr marL="0" lvl="0" indent="0">
              <a:lnSpc>
                <a:spcPct val="85000"/>
              </a:lnSpc>
              <a:spcBef>
                <a:spcPts val="1300"/>
              </a:spcBef>
              <a:buNone/>
            </a:pPr>
            <a:r>
              <a:rPr lang="en-US" altLang="ja-JP" sz="3000" dirty="0">
                <a:solidFill>
                  <a:prstClr val="black"/>
                </a:solidFill>
                <a:latin typeface="Calibri Light" panose="020F0302020204030204"/>
              </a:rPr>
              <a:t>                          </a:t>
            </a:r>
            <a:r>
              <a:rPr lang="ja-JP" altLang="en-US" sz="3000" dirty="0" smtClean="0">
                <a:solidFill>
                  <a:prstClr val="black"/>
                </a:solidFill>
                <a:latin typeface="Calibri Light" panose="020F0302020204030204"/>
              </a:rPr>
              <a:t>　　　　　　</a:t>
            </a:r>
            <a:r>
              <a:rPr lang="en-US" altLang="ja-JP" sz="3000" dirty="0" smtClean="0">
                <a:solidFill>
                  <a:prstClr val="black"/>
                </a:solidFill>
                <a:latin typeface="Calibri Light" panose="020F0302020204030204"/>
              </a:rPr>
              <a:t>URL </a:t>
            </a:r>
            <a:r>
              <a:rPr lang="en-US" altLang="ja-JP" sz="3000" dirty="0">
                <a:solidFill>
                  <a:prstClr val="black"/>
                </a:solidFill>
                <a:latin typeface="Calibri Light" panose="020F0302020204030204"/>
              </a:rPr>
              <a:t>:       http://tanimoto-office.com</a:t>
            </a:r>
          </a:p>
        </p:txBody>
      </p:sp>
    </p:spTree>
    <p:extLst>
      <p:ext uri="{BB962C8B-B14F-4D97-AF65-F5344CB8AC3E}">
        <p14:creationId xmlns:p14="http://schemas.microsoft.com/office/powerpoint/2010/main" val="4035605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12192000" cy="1160060"/>
          </a:xfrm>
          <a:solidFill>
            <a:schemeClr val="tx1"/>
          </a:solidFill>
        </p:spPr>
        <p:txBody>
          <a:bodyPr>
            <a:normAutofit fontScale="90000"/>
          </a:bodyPr>
          <a:lstStyle/>
          <a:p>
            <a:pPr algn="l"/>
            <a:r>
              <a:rPr kumimoji="1" lang="ja-JP" altLang="en-US" sz="4000" dirty="0" smtClean="0">
                <a:solidFill>
                  <a:schemeClr val="bg1"/>
                </a:solidFill>
              </a:rPr>
              <a:t>　　終活に関し、「こんな時どうすれば？」という</a:t>
            </a:r>
            <a:r>
              <a:rPr kumimoji="1" lang="en-US" altLang="ja-JP" sz="4000" dirty="0" smtClean="0">
                <a:solidFill>
                  <a:schemeClr val="bg1"/>
                </a:solidFill>
              </a:rPr>
              <a:t/>
            </a:r>
            <a:br>
              <a:rPr kumimoji="1" lang="en-US" altLang="ja-JP" sz="4000" dirty="0" smtClean="0">
                <a:solidFill>
                  <a:schemeClr val="bg1"/>
                </a:solidFill>
              </a:rPr>
            </a:br>
            <a:r>
              <a:rPr lang="ja-JP" altLang="en-US" sz="4000" dirty="0">
                <a:solidFill>
                  <a:schemeClr val="bg1"/>
                </a:solidFill>
              </a:rPr>
              <a:t>　</a:t>
            </a:r>
            <a:r>
              <a:rPr lang="ja-JP" altLang="en-US" sz="4000" dirty="0" smtClean="0">
                <a:solidFill>
                  <a:schemeClr val="bg1"/>
                </a:solidFill>
              </a:rPr>
              <a:t>　　　　　　　　　　　　　　　　　　　　　　　</a:t>
            </a:r>
            <a:r>
              <a:rPr kumimoji="1" lang="ja-JP" altLang="en-US" sz="4000" dirty="0" smtClean="0">
                <a:solidFill>
                  <a:schemeClr val="bg1"/>
                </a:solidFill>
              </a:rPr>
              <a:t>皆様の日常の疑問」</a:t>
            </a:r>
            <a:endParaRPr kumimoji="1" lang="ja-JP" altLang="en-US" sz="4000" dirty="0">
              <a:solidFill>
                <a:schemeClr val="bg1"/>
              </a:solidFill>
            </a:endParaRPr>
          </a:p>
        </p:txBody>
      </p:sp>
      <p:sp>
        <p:nvSpPr>
          <p:cNvPr id="3" name="サブタイトル 2"/>
          <p:cNvSpPr>
            <a:spLocks noGrp="1"/>
          </p:cNvSpPr>
          <p:nvPr>
            <p:ph type="subTitle" idx="1"/>
          </p:nvPr>
        </p:nvSpPr>
        <p:spPr>
          <a:xfrm>
            <a:off x="0" y="1351128"/>
            <a:ext cx="12312203" cy="4651466"/>
          </a:xfrm>
        </p:spPr>
        <p:txBody>
          <a:bodyPr>
            <a:normAutofit fontScale="25000" lnSpcReduction="20000"/>
          </a:bodyPr>
          <a:lstStyle/>
          <a:p>
            <a:pPr marL="571500" indent="-571500" algn="l">
              <a:buFont typeface="Wingdings" panose="05000000000000000000" pitchFamily="2" charset="2"/>
              <a:buChar char="l"/>
            </a:pPr>
            <a:r>
              <a:rPr lang="ja-JP" altLang="en-US" sz="12800" dirty="0" smtClean="0">
                <a:solidFill>
                  <a:schemeClr val="tx1"/>
                </a:solidFill>
                <a:latin typeface="+mn-ea"/>
              </a:rPr>
              <a:t>エンディングノートはどのように書けばいいの？</a:t>
            </a:r>
            <a:endParaRPr lang="en-US" altLang="ja-JP" sz="12800" dirty="0" smtClean="0">
              <a:solidFill>
                <a:schemeClr val="tx1"/>
              </a:solidFill>
              <a:latin typeface="+mn-ea"/>
            </a:endParaRPr>
          </a:p>
          <a:p>
            <a:pPr algn="l"/>
            <a:endParaRPr lang="en-US" altLang="ja-JP" sz="12800" dirty="0" smtClean="0">
              <a:solidFill>
                <a:schemeClr val="tx1"/>
              </a:solidFill>
              <a:latin typeface="+mn-ea"/>
            </a:endParaRPr>
          </a:p>
          <a:p>
            <a:pPr marL="571500" indent="-571500" algn="l">
              <a:buFont typeface="Wingdings" panose="05000000000000000000" pitchFamily="2" charset="2"/>
              <a:buChar char="l"/>
            </a:pPr>
            <a:r>
              <a:rPr lang="ja-JP" altLang="en-US" sz="12800" dirty="0">
                <a:solidFill>
                  <a:schemeClr val="tx1"/>
                </a:solidFill>
                <a:latin typeface="+mn-ea"/>
              </a:rPr>
              <a:t>法律的に有効な遺言書や公正証書遺言書を作成</a:t>
            </a:r>
            <a:r>
              <a:rPr lang="ja-JP" altLang="en-US" sz="12800" dirty="0" smtClean="0">
                <a:solidFill>
                  <a:schemeClr val="tx1"/>
                </a:solidFill>
                <a:latin typeface="+mn-ea"/>
              </a:rPr>
              <a:t>するには？</a:t>
            </a:r>
            <a:endParaRPr lang="en-US" altLang="ja-JP" sz="12800" dirty="0" smtClean="0">
              <a:solidFill>
                <a:schemeClr val="tx1"/>
              </a:solidFill>
              <a:latin typeface="+mn-ea"/>
            </a:endParaRPr>
          </a:p>
          <a:p>
            <a:pPr marL="571500" indent="-571500" algn="l">
              <a:buFont typeface="Wingdings" panose="05000000000000000000" pitchFamily="2" charset="2"/>
              <a:buChar char="l"/>
            </a:pPr>
            <a:endParaRPr lang="en-US" altLang="ja-JP" sz="12800" dirty="0" smtClean="0">
              <a:solidFill>
                <a:schemeClr val="tx1"/>
              </a:solidFill>
              <a:latin typeface="+mn-ea"/>
            </a:endParaRPr>
          </a:p>
          <a:p>
            <a:pPr marL="571500" indent="-571500" algn="l">
              <a:buFont typeface="Wingdings" panose="05000000000000000000" pitchFamily="2" charset="2"/>
              <a:buChar char="l"/>
            </a:pPr>
            <a:r>
              <a:rPr lang="ja-JP" altLang="en-US" sz="12800" dirty="0" smtClean="0">
                <a:solidFill>
                  <a:schemeClr val="tx1"/>
                </a:solidFill>
                <a:latin typeface="+mn-ea"/>
              </a:rPr>
              <a:t>相続</a:t>
            </a:r>
            <a:r>
              <a:rPr lang="ja-JP" altLang="en-US" sz="12800" dirty="0">
                <a:solidFill>
                  <a:schemeClr val="tx1"/>
                </a:solidFill>
                <a:latin typeface="+mn-ea"/>
              </a:rPr>
              <a:t>が開始したが、遺産分割や不動産の相続</a:t>
            </a:r>
            <a:r>
              <a:rPr lang="ja-JP" altLang="en-US" sz="12800" dirty="0" smtClean="0">
                <a:solidFill>
                  <a:schemeClr val="tx1"/>
                </a:solidFill>
                <a:latin typeface="+mn-ea"/>
              </a:rPr>
              <a:t>の</a:t>
            </a:r>
            <a:endParaRPr lang="en-US" altLang="ja-JP" sz="12800" dirty="0" smtClean="0">
              <a:solidFill>
                <a:schemeClr val="tx1"/>
              </a:solidFill>
              <a:latin typeface="+mn-ea"/>
            </a:endParaRPr>
          </a:p>
          <a:p>
            <a:pPr algn="l"/>
            <a:r>
              <a:rPr lang="ja-JP" altLang="en-US" sz="12800" dirty="0">
                <a:solidFill>
                  <a:schemeClr val="tx1"/>
                </a:solidFill>
                <a:latin typeface="+mn-ea"/>
              </a:rPr>
              <a:t>　</a:t>
            </a:r>
            <a:r>
              <a:rPr lang="ja-JP" altLang="en-US" sz="12800" dirty="0" smtClean="0">
                <a:solidFill>
                  <a:schemeClr val="tx1"/>
                </a:solidFill>
                <a:latin typeface="+mn-ea"/>
              </a:rPr>
              <a:t>　　　　　　　　　　　　　　　　　　　　　　　　　　仕方が判らない</a:t>
            </a:r>
            <a:r>
              <a:rPr lang="ja-JP" altLang="en-US" sz="12800" dirty="0">
                <a:solidFill>
                  <a:schemeClr val="tx1"/>
                </a:solidFill>
                <a:latin typeface="+mn-ea"/>
              </a:rPr>
              <a:t>？</a:t>
            </a:r>
            <a:endParaRPr lang="en-US" altLang="ja-JP" sz="12800" dirty="0">
              <a:solidFill>
                <a:schemeClr val="tx1"/>
              </a:solidFill>
              <a:latin typeface="+mn-ea"/>
            </a:endParaRPr>
          </a:p>
          <a:p>
            <a:pPr marL="571500" indent="-571500" algn="l">
              <a:buFont typeface="Wingdings" panose="05000000000000000000" pitchFamily="2" charset="2"/>
              <a:buChar char="l"/>
            </a:pPr>
            <a:endParaRPr lang="en-US" altLang="ja-JP" sz="12800" dirty="0" smtClean="0">
              <a:solidFill>
                <a:schemeClr val="tx1"/>
              </a:solidFill>
              <a:latin typeface="+mn-ea"/>
            </a:endParaRPr>
          </a:p>
          <a:p>
            <a:pPr marL="571500" indent="-571500" algn="l">
              <a:buFont typeface="Wingdings" panose="05000000000000000000" pitchFamily="2" charset="2"/>
              <a:buChar char="l"/>
            </a:pPr>
            <a:r>
              <a:rPr lang="ja-JP" altLang="en-US" sz="12800" dirty="0" smtClean="0">
                <a:solidFill>
                  <a:schemeClr val="tx1"/>
                </a:solidFill>
                <a:latin typeface="+mn-ea"/>
              </a:rPr>
              <a:t>将来</a:t>
            </a:r>
            <a:r>
              <a:rPr lang="ja-JP" altLang="en-US" sz="12800" dirty="0">
                <a:solidFill>
                  <a:schemeClr val="tx1"/>
                </a:solidFill>
                <a:latin typeface="+mn-ea"/>
              </a:rPr>
              <a:t>、判断能力が衰えた時の財産管理が心配</a:t>
            </a:r>
            <a:r>
              <a:rPr lang="ja-JP" altLang="en-US" sz="12800" dirty="0" smtClean="0">
                <a:solidFill>
                  <a:schemeClr val="tx1"/>
                </a:solidFill>
                <a:latin typeface="+mn-ea"/>
              </a:rPr>
              <a:t>？</a:t>
            </a:r>
            <a:endParaRPr lang="en-US" altLang="ja-JP" sz="12800" dirty="0" smtClean="0">
              <a:solidFill>
                <a:schemeClr val="tx1"/>
              </a:solidFill>
              <a:latin typeface="+mn-ea"/>
            </a:endParaRPr>
          </a:p>
          <a:p>
            <a:pPr marL="571500" indent="-571500" algn="l">
              <a:buFont typeface="Wingdings" panose="05000000000000000000" pitchFamily="2" charset="2"/>
              <a:buChar char="l"/>
            </a:pPr>
            <a:endParaRPr lang="en-US" altLang="ja-JP" sz="12800" dirty="0" smtClean="0">
              <a:solidFill>
                <a:schemeClr val="tx1"/>
              </a:solidFill>
              <a:latin typeface="+mn-ea"/>
            </a:endParaRPr>
          </a:p>
          <a:p>
            <a:pPr marL="571500" indent="-571500" algn="l">
              <a:buFont typeface="Wingdings" panose="05000000000000000000" pitchFamily="2" charset="2"/>
              <a:buChar char="l"/>
            </a:pPr>
            <a:r>
              <a:rPr lang="ja-JP" altLang="en-US" sz="12800" dirty="0" smtClean="0">
                <a:solidFill>
                  <a:schemeClr val="tx1"/>
                </a:solidFill>
                <a:latin typeface="+mn-ea"/>
              </a:rPr>
              <a:t>後見</a:t>
            </a:r>
            <a:r>
              <a:rPr lang="ja-JP" altLang="en-US" sz="12800" dirty="0">
                <a:solidFill>
                  <a:schemeClr val="tx1"/>
                </a:solidFill>
                <a:latin typeface="+mn-ea"/>
              </a:rPr>
              <a:t>制度とはどのようなものか？</a:t>
            </a:r>
          </a:p>
          <a:p>
            <a:pPr marL="571500" indent="-571500">
              <a:buFont typeface="Wingdings" panose="05000000000000000000" pitchFamily="2" charset="2"/>
              <a:buChar char="l"/>
            </a:pPr>
            <a:endParaRPr lang="en-US" altLang="ja-JP" sz="2800" dirty="0">
              <a:solidFill>
                <a:schemeClr val="tx1"/>
              </a:solidFill>
            </a:endParaRPr>
          </a:p>
          <a:p>
            <a:pPr marL="571500" indent="-571500">
              <a:buFont typeface="Wingdings" panose="05000000000000000000" pitchFamily="2" charset="2"/>
              <a:buChar char="l"/>
            </a:pPr>
            <a:endParaRPr lang="en-US" altLang="ja-JP" sz="3600" dirty="0" smtClean="0">
              <a:solidFill>
                <a:schemeClr val="tx1"/>
              </a:solidFill>
              <a:latin typeface="+mn-ea"/>
            </a:endParaRPr>
          </a:p>
          <a:p>
            <a:pPr marL="571500" indent="-571500">
              <a:buFont typeface="Wingdings" panose="05000000000000000000" pitchFamily="2" charset="2"/>
              <a:buChar char="l"/>
            </a:pPr>
            <a:endParaRPr lang="en-US" altLang="ja-JP" sz="4200" dirty="0" smtClean="0">
              <a:solidFill>
                <a:schemeClr val="tx1"/>
              </a:solidFill>
              <a:latin typeface="+mn-ea"/>
            </a:endParaRPr>
          </a:p>
          <a:p>
            <a:endParaRPr lang="en-US" altLang="ja-JP" dirty="0">
              <a:solidFill>
                <a:schemeClr val="tx1"/>
              </a:solidFill>
            </a:endParaRPr>
          </a:p>
          <a:p>
            <a:endParaRPr lang="en-US" altLang="ja-JP" dirty="0" smtClean="0">
              <a:solidFill>
                <a:schemeClr val="tx1"/>
              </a:solidFill>
            </a:endParaRPr>
          </a:p>
          <a:p>
            <a:endParaRPr lang="en-US" altLang="ja-JP" dirty="0">
              <a:solidFill>
                <a:schemeClr val="tx1"/>
              </a:solidFill>
            </a:endParaRPr>
          </a:p>
          <a:p>
            <a:endParaRPr lang="en-US" altLang="ja-JP" dirty="0" smtClean="0">
              <a:solidFill>
                <a:schemeClr val="tx1"/>
              </a:solidFill>
            </a:endParaRPr>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3</a:t>
            </a:fld>
            <a:endParaRPr lang="ja-JP" altLang="en-US" dirty="0"/>
          </a:p>
        </p:txBody>
      </p:sp>
    </p:spTree>
    <p:extLst>
      <p:ext uri="{BB962C8B-B14F-4D97-AF65-F5344CB8AC3E}">
        <p14:creationId xmlns:p14="http://schemas.microsoft.com/office/powerpoint/2010/main" val="1841815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1999" cy="1154243"/>
          </a:xfrm>
          <a:solidFill>
            <a:schemeClr val="tx1"/>
          </a:solidFill>
        </p:spPr>
        <p:txBody>
          <a:bodyPr>
            <a:normAutofit/>
          </a:bodyPr>
          <a:lstStyle/>
          <a:p>
            <a:pPr algn="ctr"/>
            <a:r>
              <a:rPr kumimoji="1" lang="ja-JP" altLang="en-US" dirty="0" smtClean="0">
                <a:solidFill>
                  <a:schemeClr val="bg1"/>
                </a:solidFill>
              </a:rPr>
              <a:t>エンディングノートの活用</a:t>
            </a:r>
            <a:endParaRPr kumimoji="1" lang="ja-JP" altLang="en-US" dirty="0">
              <a:solidFill>
                <a:schemeClr val="bg1"/>
              </a:solidFill>
            </a:endParaRPr>
          </a:p>
        </p:txBody>
      </p:sp>
      <p:sp>
        <p:nvSpPr>
          <p:cNvPr id="3" name="コンテンツ プレースホルダー 2"/>
          <p:cNvSpPr>
            <a:spLocks noGrp="1"/>
          </p:cNvSpPr>
          <p:nvPr>
            <p:ph idx="1"/>
          </p:nvPr>
        </p:nvSpPr>
        <p:spPr>
          <a:xfrm>
            <a:off x="368490" y="1214651"/>
            <a:ext cx="11300346" cy="5117909"/>
          </a:xfrm>
          <a:noFill/>
        </p:spPr>
        <p:txBody>
          <a:bodyPr>
            <a:normAutofit/>
          </a:bodyPr>
          <a:lstStyle/>
          <a:p>
            <a:pPr>
              <a:buFont typeface="Wingdings" panose="05000000000000000000" pitchFamily="2" charset="2"/>
              <a:buChar char="l"/>
            </a:pPr>
            <a:r>
              <a:rPr kumimoji="1" lang="ja-JP" altLang="en-US" sz="3600" dirty="0" smtClean="0"/>
              <a:t>万一のことがあった時に、自分も家族も助かる</a:t>
            </a:r>
            <a:endParaRPr kumimoji="1" lang="en-US" altLang="ja-JP" sz="3600" dirty="0" smtClean="0"/>
          </a:p>
          <a:p>
            <a:pPr>
              <a:buFont typeface="Wingdings" panose="05000000000000000000" pitchFamily="2" charset="2"/>
              <a:buChar char="l"/>
            </a:pPr>
            <a:r>
              <a:rPr lang="ja-JP" altLang="en-US" sz="3600" dirty="0" smtClean="0"/>
              <a:t>将来に備えることで、「いま」を安心して過ごせる</a:t>
            </a:r>
            <a:endParaRPr lang="en-US" altLang="ja-JP" sz="3600" dirty="0" smtClean="0"/>
          </a:p>
          <a:p>
            <a:pPr>
              <a:buFont typeface="Wingdings" panose="05000000000000000000" pitchFamily="2" charset="2"/>
              <a:buChar char="l"/>
            </a:pPr>
            <a:r>
              <a:rPr kumimoji="1" lang="ja-JP" altLang="en-US" sz="3600" dirty="0"/>
              <a:t>書</a:t>
            </a:r>
            <a:r>
              <a:rPr kumimoji="1" lang="ja-JP" altLang="en-US" sz="3600" dirty="0" smtClean="0"/>
              <a:t>くことで、頭の中が整理できる</a:t>
            </a:r>
            <a:endParaRPr kumimoji="1" lang="en-US" altLang="ja-JP" sz="3600" dirty="0" smtClean="0"/>
          </a:p>
          <a:p>
            <a:pPr>
              <a:buFont typeface="Wingdings" panose="05000000000000000000" pitchFamily="2" charset="2"/>
              <a:buChar char="l"/>
            </a:pPr>
            <a:r>
              <a:rPr lang="ja-JP" altLang="en-US" sz="3600" dirty="0" smtClean="0"/>
              <a:t>「終活」をスタートするきっかけになる</a:t>
            </a:r>
            <a:endParaRPr lang="en-US" altLang="ja-JP" sz="3600" dirty="0" smtClean="0"/>
          </a:p>
          <a:p>
            <a:pPr>
              <a:buFont typeface="Wingdings" panose="05000000000000000000" pitchFamily="2" charset="2"/>
              <a:buChar char="l"/>
            </a:pPr>
            <a:r>
              <a:rPr kumimoji="1" lang="ja-JP" altLang="en-US" sz="3600" dirty="0" smtClean="0"/>
              <a:t>相続など、話しにくい問題について家族と</a:t>
            </a:r>
            <a:endParaRPr kumimoji="1" lang="en-US" altLang="ja-JP" sz="3600" dirty="0" smtClean="0"/>
          </a:p>
          <a:p>
            <a:pPr marL="0" indent="0">
              <a:buNone/>
            </a:pPr>
            <a:r>
              <a:rPr lang="ja-JP" altLang="en-US" sz="3600" dirty="0"/>
              <a:t>　</a:t>
            </a:r>
            <a:r>
              <a:rPr lang="ja-JP" altLang="en-US" sz="3600" dirty="0" smtClean="0"/>
              <a:t>　　　　　　　　　　　　　　</a:t>
            </a:r>
            <a:r>
              <a:rPr kumimoji="1" lang="ja-JP" altLang="en-US" sz="3600" dirty="0" smtClean="0"/>
              <a:t>コミュニケーションがとりやすくなる</a:t>
            </a:r>
            <a:endParaRPr kumimoji="1" lang="en-US" altLang="ja-JP" sz="3600" dirty="0" smtClean="0"/>
          </a:p>
          <a:p>
            <a:pPr>
              <a:buFont typeface="Wingdings" panose="05000000000000000000" pitchFamily="2" charset="2"/>
              <a:buChar char="l"/>
            </a:pPr>
            <a:r>
              <a:rPr lang="ja-JP" altLang="en-US" sz="3600" dirty="0"/>
              <a:t>高齢期</a:t>
            </a:r>
            <a:r>
              <a:rPr lang="ja-JP" altLang="en-US" sz="3600" dirty="0" smtClean="0"/>
              <a:t>のマネープランをたてられる</a:t>
            </a:r>
            <a:endParaRPr lang="en-US" altLang="ja-JP" sz="3600" dirty="0" smtClean="0"/>
          </a:p>
          <a:p>
            <a:pPr>
              <a:buFont typeface="Wingdings" panose="05000000000000000000" pitchFamily="2" charset="2"/>
              <a:buChar char="l"/>
            </a:pPr>
            <a:r>
              <a:rPr kumimoji="1" lang="ja-JP" altLang="en-US" sz="3600" dirty="0"/>
              <a:t>自分史</a:t>
            </a:r>
            <a:r>
              <a:rPr kumimoji="1" lang="ja-JP" altLang="en-US" sz="3600" dirty="0" smtClean="0"/>
              <a:t>をまとめられる、家族へのプレゼントにもなる</a:t>
            </a:r>
            <a:endParaRPr kumimoji="1" lang="en-US" altLang="ja-JP" sz="3600" dirty="0" smtClean="0"/>
          </a:p>
          <a:p>
            <a:pPr marL="0" indent="0">
              <a:buNone/>
            </a:pPr>
            <a:endParaRPr kumimoji="1" lang="ja-JP" altLang="en-US" sz="3200" dirty="0"/>
          </a:p>
        </p:txBody>
      </p:sp>
      <p:sp>
        <p:nvSpPr>
          <p:cNvPr id="6" name="スライド番号プレースホルダー 5"/>
          <p:cNvSpPr>
            <a:spLocks noGrp="1"/>
          </p:cNvSpPr>
          <p:nvPr>
            <p:ph type="sldNum" sz="quarter" idx="12"/>
          </p:nvPr>
        </p:nvSpPr>
        <p:spPr>
          <a:xfrm>
            <a:off x="9303774" y="6341602"/>
            <a:ext cx="2743200" cy="365125"/>
          </a:xfrm>
        </p:spPr>
        <p:txBody>
          <a:bodyPr/>
          <a:lstStyle/>
          <a:p>
            <a:fld id="{8D05C3E9-F6C5-4C46-965C-C45FAC0212A1}" type="slidenum">
              <a:rPr kumimoji="1" lang="ja-JP" altLang="en-US" sz="3600" smtClean="0"/>
              <a:t>4</a:t>
            </a:fld>
            <a:endParaRPr kumimoji="1" lang="ja-JP" altLang="en-US" sz="3600" dirty="0"/>
          </a:p>
        </p:txBody>
      </p:sp>
    </p:spTree>
    <p:extLst>
      <p:ext uri="{BB962C8B-B14F-4D97-AF65-F5344CB8AC3E}">
        <p14:creationId xmlns:p14="http://schemas.microsoft.com/office/powerpoint/2010/main" val="350723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34912"/>
            <a:ext cx="12246962" cy="1079292"/>
          </a:xfrm>
          <a:solidFill>
            <a:schemeClr val="tx1"/>
          </a:solidFill>
        </p:spPr>
        <p:txBody>
          <a:bodyPr/>
          <a:lstStyle/>
          <a:p>
            <a:pPr algn="ctr"/>
            <a:r>
              <a:rPr kumimoji="1" lang="ja-JP" altLang="en-US" dirty="0" smtClean="0">
                <a:solidFill>
                  <a:schemeClr val="bg1"/>
                </a:solidFill>
              </a:rPr>
              <a:t>エンディングノートの全体像</a:t>
            </a:r>
            <a:endParaRPr kumimoji="1" lang="ja-JP" altLang="en-US" dirty="0">
              <a:solidFill>
                <a:schemeClr val="bg1"/>
              </a:solidFill>
            </a:endParaRPr>
          </a:p>
        </p:txBody>
      </p:sp>
      <p:sp>
        <p:nvSpPr>
          <p:cNvPr id="3" name="コンテンツ プレースホルダー 2"/>
          <p:cNvSpPr>
            <a:spLocks noGrp="1"/>
          </p:cNvSpPr>
          <p:nvPr>
            <p:ph idx="1"/>
          </p:nvPr>
        </p:nvSpPr>
        <p:spPr>
          <a:xfrm>
            <a:off x="0" y="1431560"/>
            <a:ext cx="12112053" cy="5426440"/>
          </a:xfrm>
          <a:noFill/>
          <a:ln>
            <a:noFill/>
          </a:ln>
        </p:spPr>
        <p:txBody>
          <a:bodyPr/>
          <a:lstStyle/>
          <a:p>
            <a:endParaRPr kumimoji="1" lang="en-US" altLang="ja-JP" dirty="0" smtClean="0">
              <a:solidFill>
                <a:srgbClr val="FFFF00"/>
              </a:solidFill>
            </a:endParaRPr>
          </a:p>
          <a:p>
            <a:endParaRPr lang="en-US" altLang="ja-JP" dirty="0">
              <a:solidFill>
                <a:srgbClr val="FFFF00"/>
              </a:solidFill>
            </a:endParaRPr>
          </a:p>
          <a:p>
            <a:endParaRPr kumimoji="1" lang="en-US" altLang="ja-JP" dirty="0" smtClean="0">
              <a:solidFill>
                <a:srgbClr val="FFFF00"/>
              </a:solidFill>
            </a:endParaRPr>
          </a:p>
          <a:p>
            <a:endParaRPr kumimoji="1" lang="ja-JP" altLang="en-US" dirty="0">
              <a:solidFill>
                <a:srgbClr val="FFFF00"/>
              </a:solidFill>
            </a:endParaRPr>
          </a:p>
        </p:txBody>
      </p:sp>
      <p:sp>
        <p:nvSpPr>
          <p:cNvPr id="20" name="角丸四角形 19"/>
          <p:cNvSpPr/>
          <p:nvPr/>
        </p:nvSpPr>
        <p:spPr>
          <a:xfrm>
            <a:off x="430909" y="4212236"/>
            <a:ext cx="3481524" cy="749954"/>
          </a:xfrm>
          <a:prstGeom prst="roundRect">
            <a:avLst/>
          </a:prstGeom>
          <a:solidFill>
            <a:srgbClr val="66FF33">
              <a:alpha val="53000"/>
            </a:srgbClr>
          </a:solidFill>
          <a:ln w="254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lumMod val="95000"/>
                    <a:lumOff val="5000"/>
                  </a:schemeClr>
                </a:solidFill>
              </a:rPr>
              <a:t>遺言</a:t>
            </a:r>
            <a:endParaRPr kumimoji="1" lang="ja-JP" altLang="en-US" sz="2800" dirty="0">
              <a:solidFill>
                <a:schemeClr val="tx1">
                  <a:lumMod val="95000"/>
                  <a:lumOff val="5000"/>
                </a:schemeClr>
              </a:solidFill>
            </a:endParaRPr>
          </a:p>
        </p:txBody>
      </p:sp>
      <p:sp>
        <p:nvSpPr>
          <p:cNvPr id="23" name="角丸四角形 22"/>
          <p:cNvSpPr/>
          <p:nvPr/>
        </p:nvSpPr>
        <p:spPr>
          <a:xfrm>
            <a:off x="445827" y="5101536"/>
            <a:ext cx="3436625" cy="744628"/>
          </a:xfrm>
          <a:prstGeom prst="roundRect">
            <a:avLst/>
          </a:prstGeom>
          <a:solidFill>
            <a:srgbClr val="66FF33">
              <a:alpha val="53000"/>
            </a:srgbClr>
          </a:solidFill>
          <a:ln w="254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lumMod val="95000"/>
                    <a:lumOff val="5000"/>
                  </a:schemeClr>
                </a:solidFill>
              </a:rPr>
              <a:t>財産</a:t>
            </a:r>
            <a:endParaRPr kumimoji="1" lang="ja-JP" altLang="en-US" sz="2800" dirty="0">
              <a:solidFill>
                <a:schemeClr val="tx1">
                  <a:lumMod val="95000"/>
                  <a:lumOff val="5000"/>
                </a:schemeClr>
              </a:solidFill>
            </a:endParaRPr>
          </a:p>
        </p:txBody>
      </p:sp>
      <p:sp>
        <p:nvSpPr>
          <p:cNvPr id="25" name="角丸四角形 24"/>
          <p:cNvSpPr/>
          <p:nvPr/>
        </p:nvSpPr>
        <p:spPr>
          <a:xfrm>
            <a:off x="428149" y="6092901"/>
            <a:ext cx="3472425" cy="632536"/>
          </a:xfrm>
          <a:prstGeom prst="roundRect">
            <a:avLst/>
          </a:prstGeom>
          <a:solidFill>
            <a:srgbClr val="66FF33">
              <a:alpha val="53000"/>
            </a:srgbClr>
          </a:solidFill>
          <a:ln w="254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lumMod val="95000"/>
                    <a:lumOff val="5000"/>
                  </a:schemeClr>
                </a:solidFill>
              </a:rPr>
              <a:t>葬儀・お墓</a:t>
            </a:r>
            <a:endParaRPr kumimoji="1" lang="ja-JP" altLang="en-US" sz="2800" dirty="0">
              <a:solidFill>
                <a:schemeClr val="tx1">
                  <a:lumMod val="95000"/>
                  <a:lumOff val="5000"/>
                </a:schemeClr>
              </a:solidFill>
            </a:endParaRPr>
          </a:p>
        </p:txBody>
      </p:sp>
      <p:sp>
        <p:nvSpPr>
          <p:cNvPr id="26" name="角丸四角形 25"/>
          <p:cNvSpPr/>
          <p:nvPr/>
        </p:nvSpPr>
        <p:spPr>
          <a:xfrm>
            <a:off x="448694" y="1161178"/>
            <a:ext cx="3538690" cy="1402140"/>
          </a:xfrm>
          <a:prstGeom prst="roundRect">
            <a:avLst/>
          </a:prstGeom>
          <a:solidFill>
            <a:srgbClr val="66FF33">
              <a:alpha val="53000"/>
            </a:srgbClr>
          </a:solidFill>
          <a:ln w="254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lumMod val="95000"/>
                    <a:lumOff val="5000"/>
                  </a:schemeClr>
                </a:solidFill>
              </a:rPr>
              <a:t>自分に関すること</a:t>
            </a:r>
            <a:endParaRPr kumimoji="1" lang="ja-JP" altLang="en-US" sz="2800" dirty="0">
              <a:solidFill>
                <a:schemeClr val="tx1">
                  <a:lumMod val="95000"/>
                  <a:lumOff val="5000"/>
                </a:schemeClr>
              </a:solidFill>
            </a:endParaRPr>
          </a:p>
        </p:txBody>
      </p:sp>
      <p:sp>
        <p:nvSpPr>
          <p:cNvPr id="27" name="角丸四角形 26"/>
          <p:cNvSpPr/>
          <p:nvPr/>
        </p:nvSpPr>
        <p:spPr>
          <a:xfrm>
            <a:off x="434937" y="2708075"/>
            <a:ext cx="3477496" cy="1294299"/>
          </a:xfrm>
          <a:prstGeom prst="roundRect">
            <a:avLst/>
          </a:prstGeom>
          <a:solidFill>
            <a:srgbClr val="66FF33">
              <a:alpha val="53000"/>
            </a:srgbClr>
          </a:solidFill>
          <a:ln w="25400">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lumMod val="95000"/>
                    <a:lumOff val="5000"/>
                  </a:schemeClr>
                </a:solidFill>
              </a:rPr>
              <a:t>医療介護</a:t>
            </a:r>
            <a:endParaRPr kumimoji="1" lang="ja-JP" altLang="en-US" sz="2800" dirty="0">
              <a:solidFill>
                <a:schemeClr val="tx1">
                  <a:lumMod val="95000"/>
                  <a:lumOff val="5000"/>
                </a:schemeClr>
              </a:solidFill>
            </a:endParaRPr>
          </a:p>
        </p:txBody>
      </p:sp>
      <p:sp>
        <p:nvSpPr>
          <p:cNvPr id="4" name="テキスト ボックス 3"/>
          <p:cNvSpPr txBox="1"/>
          <p:nvPr/>
        </p:nvSpPr>
        <p:spPr>
          <a:xfrm>
            <a:off x="3946891" y="1080633"/>
            <a:ext cx="5991366" cy="1569660"/>
          </a:xfrm>
          <a:prstGeom prst="rect">
            <a:avLst/>
          </a:prstGeom>
          <a:noFill/>
        </p:spPr>
        <p:txBody>
          <a:bodyPr wrap="square" rtlCol="0">
            <a:spAutoFit/>
          </a:bodyPr>
          <a:lstStyle/>
          <a:p>
            <a:pPr marL="342900" indent="-342900">
              <a:buFont typeface="Wingdings" panose="05000000000000000000" pitchFamily="2" charset="2"/>
              <a:buChar char="l"/>
            </a:pPr>
            <a:r>
              <a:rPr kumimoji="1" lang="ja-JP" altLang="en-US" sz="2400" dirty="0" smtClean="0">
                <a:latin typeface="+mn-ea"/>
              </a:rPr>
              <a:t>わたしの思い出とこれからの夢</a:t>
            </a:r>
            <a:endParaRPr kumimoji="1" lang="en-US" altLang="ja-JP" sz="2400" dirty="0" smtClean="0">
              <a:latin typeface="+mn-ea"/>
            </a:endParaRPr>
          </a:p>
          <a:p>
            <a:pPr marL="342900" indent="-342900">
              <a:buFont typeface="Wingdings" panose="05000000000000000000" pitchFamily="2" charset="2"/>
              <a:buChar char="l"/>
            </a:pPr>
            <a:r>
              <a:rPr lang="ja-JP" altLang="en-US" sz="2400" dirty="0" smtClean="0">
                <a:latin typeface="+mn-ea"/>
              </a:rPr>
              <a:t>わたしの願いと思い</a:t>
            </a:r>
            <a:endParaRPr lang="en-US" altLang="ja-JP" sz="2400" dirty="0" smtClean="0">
              <a:latin typeface="+mn-ea"/>
            </a:endParaRPr>
          </a:p>
          <a:p>
            <a:pPr marL="342900" indent="-342900">
              <a:buFont typeface="Wingdings" panose="05000000000000000000" pitchFamily="2" charset="2"/>
              <a:buChar char="l"/>
            </a:pPr>
            <a:r>
              <a:rPr kumimoji="1" lang="ja-JP" altLang="en-US" sz="2400" dirty="0" smtClean="0">
                <a:latin typeface="+mn-ea"/>
              </a:rPr>
              <a:t>わたしの家族のこと、ペットのこと</a:t>
            </a:r>
            <a:endParaRPr kumimoji="1" lang="en-US" altLang="ja-JP" sz="2400" dirty="0" smtClean="0">
              <a:latin typeface="+mn-ea"/>
            </a:endParaRPr>
          </a:p>
          <a:p>
            <a:pPr marL="342900" indent="-342900">
              <a:buFont typeface="Wingdings" panose="05000000000000000000" pitchFamily="2" charset="2"/>
              <a:buChar char="l"/>
            </a:pPr>
            <a:r>
              <a:rPr lang="ja-JP" altLang="en-US" sz="2400" dirty="0" smtClean="0">
                <a:latin typeface="+mn-ea"/>
              </a:rPr>
              <a:t>わたしの大切な人</a:t>
            </a:r>
            <a:endParaRPr kumimoji="1" lang="ja-JP" altLang="en-US" sz="2400" dirty="0">
              <a:latin typeface="+mn-ea"/>
            </a:endParaRPr>
          </a:p>
        </p:txBody>
      </p:sp>
      <p:sp>
        <p:nvSpPr>
          <p:cNvPr id="5" name="テキスト ボックス 4"/>
          <p:cNvSpPr txBox="1"/>
          <p:nvPr/>
        </p:nvSpPr>
        <p:spPr>
          <a:xfrm>
            <a:off x="3952257" y="2816585"/>
            <a:ext cx="6482687" cy="1200329"/>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smtClean="0"/>
              <a:t>わたしに介護が必要になったら</a:t>
            </a:r>
            <a:endParaRPr kumimoji="1" lang="en-US" altLang="ja-JP" sz="2400" dirty="0" smtClean="0"/>
          </a:p>
          <a:p>
            <a:pPr marL="285750" indent="-285750">
              <a:buFont typeface="Wingdings" panose="05000000000000000000" pitchFamily="2" charset="2"/>
              <a:buChar char="l"/>
            </a:pPr>
            <a:r>
              <a:rPr kumimoji="1" lang="ja-JP" altLang="en-US" sz="2400" dirty="0" smtClean="0"/>
              <a:t>わたしの病気のこと、これから病気になったら</a:t>
            </a:r>
            <a:endParaRPr kumimoji="1" lang="en-US" altLang="ja-JP" sz="2400" dirty="0" smtClean="0"/>
          </a:p>
          <a:p>
            <a:pPr marL="285750" indent="-285750">
              <a:buFont typeface="Wingdings" panose="05000000000000000000" pitchFamily="2" charset="2"/>
              <a:buChar char="l"/>
            </a:pPr>
            <a:r>
              <a:rPr kumimoji="1" lang="ja-JP" altLang="en-US" sz="2400" dirty="0" smtClean="0"/>
              <a:t>わたしの判断能力がなくなったら</a:t>
            </a:r>
            <a:endParaRPr kumimoji="1" lang="ja-JP" altLang="en-US" sz="2400" dirty="0"/>
          </a:p>
        </p:txBody>
      </p:sp>
      <p:sp>
        <p:nvSpPr>
          <p:cNvPr id="7" name="テキスト ボックス 6"/>
          <p:cNvSpPr txBox="1"/>
          <p:nvPr/>
        </p:nvSpPr>
        <p:spPr>
          <a:xfrm>
            <a:off x="3937267" y="4353413"/>
            <a:ext cx="4872251" cy="461665"/>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smtClean="0"/>
              <a:t>わたしの遺言と尊厳死</a:t>
            </a:r>
            <a:endParaRPr kumimoji="1" lang="ja-JP" altLang="en-US" sz="2400" dirty="0"/>
          </a:p>
        </p:txBody>
      </p:sp>
      <p:sp>
        <p:nvSpPr>
          <p:cNvPr id="16" name="テキスト ボックス 15"/>
          <p:cNvSpPr txBox="1"/>
          <p:nvPr/>
        </p:nvSpPr>
        <p:spPr>
          <a:xfrm>
            <a:off x="3943308" y="6027003"/>
            <a:ext cx="4790364" cy="830997"/>
          </a:xfrm>
          <a:prstGeom prst="rect">
            <a:avLst/>
          </a:prstGeom>
          <a:noFill/>
        </p:spPr>
        <p:txBody>
          <a:bodyPr wrap="square" rtlCol="0">
            <a:spAutoFit/>
          </a:bodyPr>
          <a:lstStyle/>
          <a:p>
            <a:pPr marL="285750" indent="-285750">
              <a:buFont typeface="Wingdings" panose="05000000000000000000" pitchFamily="2" charset="2"/>
              <a:buChar char="l"/>
            </a:pPr>
            <a:r>
              <a:rPr lang="ja-JP" altLang="en-US" sz="2400" dirty="0" smtClean="0"/>
              <a:t>わたしの葬儀</a:t>
            </a:r>
            <a:endParaRPr lang="en-US" altLang="ja-JP" sz="2400" dirty="0" smtClean="0"/>
          </a:p>
          <a:p>
            <a:pPr marL="285750" indent="-285750">
              <a:buFont typeface="Wingdings" panose="05000000000000000000" pitchFamily="2" charset="2"/>
              <a:buChar char="l"/>
            </a:pPr>
            <a:r>
              <a:rPr kumimoji="1" lang="ja-JP" altLang="en-US" sz="2400" dirty="0" smtClean="0"/>
              <a:t>わたしのお墓とその後のこと</a:t>
            </a:r>
            <a:endParaRPr kumimoji="1" lang="en-US" altLang="ja-JP" sz="2400" dirty="0" smtClean="0"/>
          </a:p>
        </p:txBody>
      </p:sp>
      <p:sp>
        <p:nvSpPr>
          <p:cNvPr id="8" name="テキスト ボックス 7"/>
          <p:cNvSpPr txBox="1"/>
          <p:nvPr/>
        </p:nvSpPr>
        <p:spPr>
          <a:xfrm>
            <a:off x="3930555" y="5072716"/>
            <a:ext cx="3807725" cy="830997"/>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400" dirty="0" smtClean="0"/>
              <a:t>わたしの財産</a:t>
            </a:r>
            <a:endParaRPr kumimoji="1" lang="en-US" altLang="ja-JP" sz="2400" dirty="0" smtClean="0"/>
          </a:p>
          <a:p>
            <a:pPr marL="285750" indent="-285750">
              <a:buFont typeface="Wingdings" panose="05000000000000000000" pitchFamily="2" charset="2"/>
              <a:buChar char="l"/>
            </a:pPr>
            <a:r>
              <a:rPr lang="ja-JP" altLang="en-US" sz="2400" dirty="0" smtClean="0"/>
              <a:t>わたしの保険と年金</a:t>
            </a:r>
            <a:endParaRPr kumimoji="1" lang="ja-JP" altLang="en-US" sz="2400" dirty="0"/>
          </a:p>
        </p:txBody>
      </p:sp>
      <p:sp>
        <p:nvSpPr>
          <p:cNvPr id="10" name="スライド番号プレースホルダー 9"/>
          <p:cNvSpPr>
            <a:spLocks noGrp="1"/>
          </p:cNvSpPr>
          <p:nvPr>
            <p:ph type="sldNum" sz="quarter" idx="12"/>
          </p:nvPr>
        </p:nvSpPr>
        <p:spPr>
          <a:xfrm>
            <a:off x="9244780" y="6356350"/>
            <a:ext cx="2743200" cy="365125"/>
          </a:xfrm>
        </p:spPr>
        <p:txBody>
          <a:bodyPr/>
          <a:lstStyle/>
          <a:p>
            <a:fld id="{8D05C3E9-F6C5-4C46-965C-C45FAC0212A1}" type="slidenum">
              <a:rPr kumimoji="1" lang="ja-JP" altLang="en-US" sz="3600" smtClean="0"/>
              <a:t>5</a:t>
            </a:fld>
            <a:endParaRPr kumimoji="1" lang="ja-JP" altLang="en-US" sz="3600" dirty="0"/>
          </a:p>
        </p:txBody>
      </p:sp>
    </p:spTree>
    <p:extLst>
      <p:ext uri="{BB962C8B-B14F-4D97-AF65-F5344CB8AC3E}">
        <p14:creationId xmlns:p14="http://schemas.microsoft.com/office/powerpoint/2010/main" val="1262060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1124262"/>
          </a:xfrm>
          <a:solidFill>
            <a:schemeClr val="tx1"/>
          </a:solidFill>
        </p:spPr>
        <p:txBody>
          <a:bodyPr>
            <a:normAutofit/>
          </a:bodyPr>
          <a:lstStyle/>
          <a:p>
            <a:pPr algn="ctr"/>
            <a:r>
              <a:rPr kumimoji="1" lang="ja-JP" altLang="en-US" dirty="0" smtClean="0">
                <a:solidFill>
                  <a:schemeClr val="bg1"/>
                </a:solidFill>
              </a:rPr>
              <a:t>エンディングノートと遺言書</a:t>
            </a:r>
            <a:endParaRPr kumimoji="1" lang="ja-JP" altLang="en-US" dirty="0">
              <a:solidFill>
                <a:schemeClr val="bg1"/>
              </a:solidFill>
            </a:endParaRPr>
          </a:p>
        </p:txBody>
      </p:sp>
      <p:graphicFrame>
        <p:nvGraphicFramePr>
          <p:cNvPr id="7" name="コンテンツ プレースホルダー 6"/>
          <p:cNvGraphicFramePr>
            <a:graphicFrameLocks noGrp="1"/>
          </p:cNvGraphicFramePr>
          <p:nvPr>
            <p:ph idx="1"/>
            <p:extLst/>
          </p:nvPr>
        </p:nvGraphicFramePr>
        <p:xfrm>
          <a:off x="881288" y="1656524"/>
          <a:ext cx="9894627" cy="4831308"/>
        </p:xfrm>
        <a:graphic>
          <a:graphicData uri="http://schemas.openxmlformats.org/drawingml/2006/table">
            <a:tbl>
              <a:tblPr>
                <a:tableStyleId>{284E427A-3D55-4303-BF80-6455036E1DE7}</a:tableStyleId>
              </a:tblPr>
              <a:tblGrid>
                <a:gridCol w="4939897"/>
                <a:gridCol w="4954730"/>
              </a:tblGrid>
              <a:tr h="1263085">
                <a:tc>
                  <a:txBody>
                    <a:bodyPr/>
                    <a:lstStyle/>
                    <a:p>
                      <a:pPr algn="ctr" fontAlgn="ctr"/>
                      <a:r>
                        <a:rPr lang="ja-JP" altLang="en-US" sz="4400" u="none" strike="noStrike" dirty="0">
                          <a:effectLst/>
                        </a:rPr>
                        <a:t>エンディングノート</a:t>
                      </a:r>
                      <a:endParaRPr lang="ja-JP" altLang="en-US" sz="4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33"/>
                    </a:solidFill>
                  </a:tcPr>
                </a:tc>
                <a:tc>
                  <a:txBody>
                    <a:bodyPr/>
                    <a:lstStyle/>
                    <a:p>
                      <a:pPr algn="ctr" fontAlgn="ctr"/>
                      <a:r>
                        <a:rPr lang="ja-JP" altLang="en-US" sz="4400" u="none" strike="noStrike" dirty="0">
                          <a:effectLst/>
                        </a:rPr>
                        <a:t>遺言書</a:t>
                      </a:r>
                      <a:endParaRPr lang="ja-JP" altLang="en-US" sz="4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66FF33"/>
                    </a:solidFill>
                  </a:tcPr>
                </a:tc>
              </a:tr>
              <a:tr h="1231509">
                <a:tc>
                  <a:txBody>
                    <a:bodyPr/>
                    <a:lstStyle/>
                    <a:p>
                      <a:pPr algn="l" fontAlgn="ctr"/>
                      <a:r>
                        <a:rPr lang="ja-JP" altLang="en-US" sz="3200" u="none" strike="noStrike" dirty="0" smtClean="0">
                          <a:effectLst/>
                        </a:rPr>
                        <a:t>　法的</a:t>
                      </a:r>
                      <a:r>
                        <a:rPr lang="ja-JP" altLang="en-US" sz="3200" u="none" strike="noStrike" dirty="0">
                          <a:effectLst/>
                        </a:rPr>
                        <a:t>効力がない</a:t>
                      </a:r>
                      <a:endPar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ctr"/>
                      <a:r>
                        <a:rPr lang="ja-JP" altLang="en-US" sz="3200" u="none" strike="noStrike" dirty="0" smtClean="0">
                          <a:effectLst/>
                        </a:rPr>
                        <a:t>　法的</a:t>
                      </a:r>
                      <a:r>
                        <a:rPr lang="ja-JP" altLang="en-US" sz="3200" u="none" strike="noStrike" dirty="0">
                          <a:effectLst/>
                        </a:rPr>
                        <a:t>効力がある</a:t>
                      </a:r>
                      <a:endPar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120991">
                <a:tc>
                  <a:txBody>
                    <a:bodyPr/>
                    <a:lstStyle/>
                    <a:p>
                      <a:pPr algn="l" fontAlgn="ctr"/>
                      <a:r>
                        <a:rPr lang="ja-JP" altLang="en-US" sz="3200" u="none" strike="noStrike" dirty="0" smtClean="0">
                          <a:effectLst/>
                        </a:rPr>
                        <a:t>　自分</a:t>
                      </a:r>
                      <a:r>
                        <a:rPr lang="ja-JP" altLang="en-US" sz="3200" u="none" strike="noStrike" dirty="0">
                          <a:effectLst/>
                        </a:rPr>
                        <a:t>の思いが中心</a:t>
                      </a:r>
                      <a:endPar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ctr"/>
                      <a:r>
                        <a:rPr lang="ja-JP" altLang="en-US" sz="3200" u="none" strike="noStrike" dirty="0" smtClean="0">
                          <a:effectLst/>
                        </a:rPr>
                        <a:t>　財産</a:t>
                      </a:r>
                      <a:r>
                        <a:rPr lang="ja-JP" altLang="en-US" sz="3200" u="none" strike="noStrike" dirty="0">
                          <a:effectLst/>
                        </a:rPr>
                        <a:t>の処分が中心</a:t>
                      </a:r>
                      <a:endPar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1215723">
                <a:tc>
                  <a:txBody>
                    <a:bodyPr/>
                    <a:lstStyle/>
                    <a:p>
                      <a:pPr algn="l" fontAlgn="ctr"/>
                      <a:r>
                        <a:rPr lang="ja-JP" altLang="en-US" sz="3200" u="none" strike="noStrike" dirty="0" smtClean="0">
                          <a:effectLst/>
                        </a:rPr>
                        <a:t>　生き方</a:t>
                      </a:r>
                      <a:r>
                        <a:rPr lang="ja-JP" altLang="en-US" sz="3200" u="none" strike="noStrike" dirty="0">
                          <a:effectLst/>
                        </a:rPr>
                        <a:t>を見つめ直す</a:t>
                      </a:r>
                      <a:endPar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l" fontAlgn="ctr"/>
                      <a:r>
                        <a:rPr lang="ja-JP" altLang="en-US" sz="3200" u="none" strike="noStrike" dirty="0" smtClean="0">
                          <a:effectLst/>
                        </a:rPr>
                        <a:t>　遺される</a:t>
                      </a:r>
                      <a:r>
                        <a:rPr lang="ja-JP" altLang="en-US" sz="3200" u="none" strike="noStrike" dirty="0">
                          <a:effectLst/>
                        </a:rPr>
                        <a:t>者のために書く</a:t>
                      </a:r>
                      <a:endParaRPr lang="ja-JP" altLang="en-US" sz="3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354" marR="2354" marT="2354"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4"/>
          <p:cNvSpPr>
            <a:spLocks noGrp="1"/>
          </p:cNvSpPr>
          <p:nvPr>
            <p:ph type="sldNum" sz="quarter" idx="12"/>
          </p:nvPr>
        </p:nvSpPr>
        <p:spPr>
          <a:xfrm>
            <a:off x="9333271" y="6341602"/>
            <a:ext cx="2743200" cy="365125"/>
          </a:xfrm>
        </p:spPr>
        <p:txBody>
          <a:bodyPr/>
          <a:lstStyle/>
          <a:p>
            <a:fld id="{8D05C3E9-F6C5-4C46-965C-C45FAC0212A1}" type="slidenum">
              <a:rPr kumimoji="1" lang="ja-JP" altLang="en-US" sz="3600" smtClean="0"/>
              <a:t>6</a:t>
            </a:fld>
            <a:endParaRPr kumimoji="1" lang="ja-JP" altLang="en-US" sz="3600" dirty="0"/>
          </a:p>
        </p:txBody>
      </p:sp>
    </p:spTree>
    <p:extLst>
      <p:ext uri="{BB962C8B-B14F-4D97-AF65-F5344CB8AC3E}">
        <p14:creationId xmlns:p14="http://schemas.microsoft.com/office/powerpoint/2010/main" val="1350538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
            <a:ext cx="12192000" cy="1034321"/>
          </a:xfrm>
          <a:solidFill>
            <a:schemeClr val="tx1"/>
          </a:solidFill>
        </p:spPr>
        <p:txBody>
          <a:bodyPr/>
          <a:lstStyle/>
          <a:p>
            <a:r>
              <a:rPr lang="ja-JP" altLang="en-US" sz="4400" dirty="0" smtClean="0">
                <a:solidFill>
                  <a:schemeClr val="bg1"/>
                </a:solidFill>
              </a:rPr>
              <a:t>遺言について</a:t>
            </a:r>
            <a:endParaRPr kumimoji="1" lang="ja-JP" altLang="en-US" sz="4400" dirty="0">
              <a:solidFill>
                <a:schemeClr val="bg1"/>
              </a:solidFill>
            </a:endParaRPr>
          </a:p>
        </p:txBody>
      </p:sp>
      <p:sp>
        <p:nvSpPr>
          <p:cNvPr id="3" name="サブタイトル 2"/>
          <p:cNvSpPr>
            <a:spLocks noGrp="1"/>
          </p:cNvSpPr>
          <p:nvPr>
            <p:ph type="subTitle" idx="1"/>
          </p:nvPr>
        </p:nvSpPr>
        <p:spPr>
          <a:xfrm>
            <a:off x="356185" y="1042375"/>
            <a:ext cx="11191164" cy="5568287"/>
          </a:xfrm>
        </p:spPr>
        <p:txBody>
          <a:bodyPr>
            <a:normAutofit/>
          </a:bodyPr>
          <a:lstStyle/>
          <a:p>
            <a:r>
              <a:rPr kumimoji="1" lang="ja-JP" altLang="en-US" dirty="0" smtClean="0">
                <a:solidFill>
                  <a:schemeClr val="tx1"/>
                </a:solidFill>
              </a:rPr>
              <a:t>遺言があった場合は、遺言に従って相続財産を分割します。</a:t>
            </a:r>
            <a:endParaRPr kumimoji="1" lang="ja-JP" altLang="en-US" dirty="0">
              <a:solidFill>
                <a:schemeClr val="tx1"/>
              </a:solidFill>
            </a:endParaRPr>
          </a:p>
        </p:txBody>
      </p:sp>
      <p:graphicFrame>
        <p:nvGraphicFramePr>
          <p:cNvPr id="7" name="表 6"/>
          <p:cNvGraphicFramePr>
            <a:graphicFrameLocks noGrp="1"/>
          </p:cNvGraphicFramePr>
          <p:nvPr>
            <p:extLst/>
          </p:nvPr>
        </p:nvGraphicFramePr>
        <p:xfrm>
          <a:off x="711027" y="1557985"/>
          <a:ext cx="10413241" cy="4095172"/>
        </p:xfrm>
        <a:graphic>
          <a:graphicData uri="http://schemas.openxmlformats.org/drawingml/2006/table">
            <a:tbl>
              <a:tblPr/>
              <a:tblGrid>
                <a:gridCol w="2940865"/>
                <a:gridCol w="7472376"/>
              </a:tblGrid>
              <a:tr h="1329267">
                <a:tc>
                  <a:txBody>
                    <a:bodyPr/>
                    <a:lstStyle/>
                    <a:p>
                      <a:pPr algn="l" fontAlgn="t"/>
                      <a:r>
                        <a:rPr lang="zh-TW" altLang="en-US" sz="2800" b="1" i="0" u="none" strike="noStrike" dirty="0">
                          <a:solidFill>
                            <a:srgbClr val="000000"/>
                          </a:solidFill>
                          <a:effectLst/>
                          <a:latin typeface="ＭＳ Ｐゴシック" panose="020B0600070205080204" pitchFamily="50" charset="-128"/>
                          <a:ea typeface="ＭＳ Ｐゴシック" panose="020B0600070205080204" pitchFamily="50" charset="-128"/>
                        </a:rPr>
                        <a:t>自筆</a:t>
                      </a:r>
                      <a:r>
                        <a:rPr lang="zh-TW" altLang="en-US" sz="2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証書遺言</a:t>
                      </a:r>
                      <a:endParaRPr lang="zh-TW" altLang="en-US" sz="2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9FF66"/>
                    </a:solidFill>
                  </a:tcPr>
                </a:tc>
                <a:tc>
                  <a:txBody>
                    <a:bodyPr/>
                    <a:lstStyle/>
                    <a:p>
                      <a:pPr algn="l" fontAlgn="t"/>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遺言者が、全文・日付を自署し</a:t>
                      </a:r>
                      <a:r>
                        <a:rPr lang="ja-JP" altLang="en-US" sz="2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、署名</a:t>
                      </a:r>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・押印した遺言</a:t>
                      </a: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＊一つでも条件を満たさないと遺言として無効です</a:t>
                      </a:r>
                    </a:p>
                  </a:txBody>
                  <a:tcPr marL="9525" marR="9525" marT="952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93340">
                <a:tc>
                  <a:txBody>
                    <a:bodyPr/>
                    <a:lstStyle/>
                    <a:p>
                      <a:pPr algn="l" fontAlgn="t"/>
                      <a:r>
                        <a:rPr lang="zh-TW" altLang="en-US" sz="2800" b="1" i="0" u="none" strike="noStrike" dirty="0">
                          <a:solidFill>
                            <a:srgbClr val="000000"/>
                          </a:solidFill>
                          <a:effectLst/>
                          <a:latin typeface="ＭＳ Ｐゴシック" panose="020B0600070205080204" pitchFamily="50" charset="-128"/>
                          <a:ea typeface="ＭＳ Ｐゴシック" panose="020B0600070205080204" pitchFamily="50" charset="-128"/>
                        </a:rPr>
                        <a:t>公正</a:t>
                      </a:r>
                      <a:r>
                        <a:rPr lang="zh-TW" altLang="en-US" sz="2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証書遺言</a:t>
                      </a:r>
                      <a:endParaRPr lang="zh-TW" altLang="en-US" sz="2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9FF66"/>
                    </a:solidFill>
                  </a:tcPr>
                </a:tc>
                <a:tc>
                  <a:txBody>
                    <a:bodyPr/>
                    <a:lstStyle/>
                    <a:p>
                      <a:pPr algn="l" fontAlgn="t"/>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遺言時に公証人・証人</a:t>
                      </a:r>
                      <a:r>
                        <a:rPr lang="en-US" altLang="ja-JP" sz="2400" b="1"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名の関与を必要とし、</a:t>
                      </a: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公証役場に原本が保管される遺言</a:t>
                      </a: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＊紛失、偽造の心配がありません</a:t>
                      </a:r>
                    </a:p>
                  </a:txBody>
                  <a:tcPr marL="9525" marR="9525" marT="952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401118">
                <a:tc>
                  <a:txBody>
                    <a:bodyPr/>
                    <a:lstStyle/>
                    <a:p>
                      <a:pPr algn="l" fontAlgn="t"/>
                      <a:r>
                        <a:rPr lang="zh-TW" altLang="en-US" sz="2800" b="1" i="0" u="none" strike="noStrike" dirty="0">
                          <a:solidFill>
                            <a:srgbClr val="000000"/>
                          </a:solidFill>
                          <a:effectLst/>
                          <a:latin typeface="ＭＳ Ｐゴシック" panose="020B0600070205080204" pitchFamily="50" charset="-128"/>
                          <a:ea typeface="ＭＳ Ｐゴシック" panose="020B0600070205080204" pitchFamily="50" charset="-128"/>
                        </a:rPr>
                        <a:t>秘密</a:t>
                      </a:r>
                      <a:r>
                        <a:rPr lang="zh-TW" altLang="en-US" sz="28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証書遺言</a:t>
                      </a:r>
                      <a:endParaRPr lang="zh-TW" altLang="en-US" sz="28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9FF66"/>
                    </a:solidFill>
                  </a:tcPr>
                </a:tc>
                <a:tc>
                  <a:txBody>
                    <a:bodyPr/>
                    <a:lstStyle/>
                    <a:p>
                      <a:pPr algn="l" fontAlgn="t"/>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遺言者が遺言書に署名・押印のうえ</a:t>
                      </a:r>
                      <a:r>
                        <a:rPr lang="ja-JP" altLang="en-US" sz="2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、封紙</a:t>
                      </a:r>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に公証人</a:t>
                      </a:r>
                      <a:r>
                        <a:rPr lang="ja-JP" altLang="en-US" sz="2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endParaRPr lang="en-US" altLang="ja-JP" sz="24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t"/>
                      <a:r>
                        <a:rPr lang="ja-JP" altLang="en-US" sz="24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公証</a:t>
                      </a:r>
                      <a:r>
                        <a:rPr lang="ja-JP" altLang="en-US" sz="2400" b="1" i="0" u="none" strike="noStrike" dirty="0">
                          <a:solidFill>
                            <a:srgbClr val="000000"/>
                          </a:solidFill>
                          <a:effectLst/>
                          <a:latin typeface="ＭＳ Ｐゴシック" panose="020B0600070205080204" pitchFamily="50" charset="-128"/>
                          <a:ea typeface="ＭＳ Ｐゴシック" panose="020B0600070205080204" pitchFamily="50" charset="-128"/>
                        </a:rPr>
                        <a:t>を受ける遺言</a:t>
                      </a:r>
                      <a: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t/>
                      </a:r>
                      <a:br>
                        <a:rPr lang="ja-JP" altLang="en-US" sz="20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*遺言の存在は明確に、</a:t>
                      </a:r>
                      <a:b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2400" b="0" i="0" u="none" strike="noStrike" dirty="0">
                          <a:solidFill>
                            <a:srgbClr val="000000"/>
                          </a:solidFill>
                          <a:effectLst/>
                          <a:latin typeface="ＭＳ Ｐゴシック" panose="020B0600070205080204" pitchFamily="50" charset="-128"/>
                          <a:ea typeface="ＭＳ Ｐゴシック" panose="020B0600070205080204" pitchFamily="50" charset="-128"/>
                        </a:rPr>
                        <a:t>　内容は秘密にしておきたい場合に利用される</a:t>
                      </a:r>
                    </a:p>
                  </a:txBody>
                  <a:tcPr marL="9525" marR="9525" marT="9525"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テキスト ボックス 7"/>
          <p:cNvSpPr txBox="1"/>
          <p:nvPr/>
        </p:nvSpPr>
        <p:spPr>
          <a:xfrm>
            <a:off x="1125514" y="5657671"/>
            <a:ext cx="9195053" cy="1200329"/>
          </a:xfrm>
          <a:prstGeom prst="rect">
            <a:avLst/>
          </a:prstGeom>
          <a:noFill/>
        </p:spPr>
        <p:txBody>
          <a:bodyPr wrap="square" rtlCol="0">
            <a:spAutoFit/>
          </a:bodyPr>
          <a:lstStyle/>
          <a:p>
            <a:r>
              <a:rPr kumimoji="1" lang="ja-JP" altLang="en-US" dirty="0" smtClean="0"/>
              <a:t>●自筆証書遺言の場合、相続開始後に家庭裁判所の「検認」が必要です。</a:t>
            </a:r>
            <a:endParaRPr kumimoji="1" lang="en-US" altLang="ja-JP" dirty="0" smtClean="0"/>
          </a:p>
          <a:p>
            <a:r>
              <a:rPr lang="ja-JP" altLang="en-US" dirty="0"/>
              <a:t>　</a:t>
            </a:r>
            <a:r>
              <a:rPr lang="ja-JP" altLang="en-US" dirty="0" smtClean="0"/>
              <a:t>　（公正証書遺言の場合は、不要です）</a:t>
            </a:r>
            <a:endParaRPr lang="en-US" altLang="ja-JP" dirty="0" smtClean="0"/>
          </a:p>
          <a:p>
            <a:r>
              <a:rPr kumimoji="1" lang="ja-JP" altLang="en-US" dirty="0" smtClean="0"/>
              <a:t>●遺言の内容にかかわらず、相続人のうち配偶者、直系卑属、直系尊属には、</a:t>
            </a:r>
            <a:endParaRPr kumimoji="1" lang="en-US" altLang="ja-JP" dirty="0" smtClean="0"/>
          </a:p>
          <a:p>
            <a:r>
              <a:rPr lang="ja-JP" altLang="en-US" dirty="0"/>
              <a:t>　</a:t>
            </a:r>
            <a:r>
              <a:rPr lang="ja-JP" altLang="en-US" dirty="0" smtClean="0"/>
              <a:t>　</a:t>
            </a:r>
            <a:r>
              <a:rPr kumimoji="1" lang="ja-JP" altLang="en-US" dirty="0" smtClean="0"/>
              <a:t>一定の「遺留分」が認められています。</a:t>
            </a:r>
            <a:endParaRPr kumimoji="1" lang="ja-JP" altLang="en-US" dirty="0"/>
          </a:p>
        </p:txBody>
      </p:sp>
      <p:sp>
        <p:nvSpPr>
          <p:cNvPr id="6" name="スライド番号プレースホルダー 5"/>
          <p:cNvSpPr>
            <a:spLocks noGrp="1"/>
          </p:cNvSpPr>
          <p:nvPr>
            <p:ph type="sldNum" sz="quarter" idx="12"/>
          </p:nvPr>
        </p:nvSpPr>
        <p:spPr/>
        <p:txBody>
          <a:bodyPr/>
          <a:lstStyle/>
          <a:p>
            <a:fld id="{25D6EA2B-78DB-4FD0-BD47-B6F6889A10A6}" type="slidenum">
              <a:rPr lang="ja-JP" altLang="en-US" smtClean="0"/>
              <a:pPr/>
              <a:t>7</a:t>
            </a:fld>
            <a:endParaRPr lang="ja-JP" altLang="en-US" dirty="0"/>
          </a:p>
        </p:txBody>
      </p:sp>
    </p:spTree>
    <p:extLst>
      <p:ext uri="{BB962C8B-B14F-4D97-AF65-F5344CB8AC3E}">
        <p14:creationId xmlns:p14="http://schemas.microsoft.com/office/powerpoint/2010/main" val="973584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lang="ja-JP" altLang="en-US" dirty="0" smtClean="0">
                <a:solidFill>
                  <a:schemeClr val="bg1"/>
                </a:solidFill>
              </a:rPr>
              <a:t>遺言について</a:t>
            </a:r>
            <a:endParaRPr kumimoji="1" lang="ja-JP" altLang="en-US" dirty="0">
              <a:solidFill>
                <a:schemeClr val="bg1"/>
              </a:solidFill>
            </a:endParaRPr>
          </a:p>
        </p:txBody>
      </p:sp>
      <p:sp>
        <p:nvSpPr>
          <p:cNvPr id="3" name="コンテンツ プレースホルダー 2"/>
          <p:cNvSpPr>
            <a:spLocks noGrp="1"/>
          </p:cNvSpPr>
          <p:nvPr>
            <p:ph idx="1"/>
          </p:nvPr>
        </p:nvSpPr>
        <p:spPr>
          <a:xfrm>
            <a:off x="501543" y="2040347"/>
            <a:ext cx="11243989" cy="4038482"/>
          </a:xfrm>
        </p:spPr>
        <p:txBody>
          <a:bodyPr>
            <a:noAutofit/>
          </a:bodyPr>
          <a:lstStyle/>
          <a:p>
            <a:r>
              <a:rPr lang="ja-JP" altLang="en-US" sz="3200" dirty="0" smtClean="0">
                <a:solidFill>
                  <a:prstClr val="black"/>
                </a:solidFill>
              </a:rPr>
              <a:t>子供のいない夫婦の場合</a:t>
            </a:r>
            <a:endParaRPr lang="en-US" altLang="ja-JP" sz="3200" dirty="0" smtClean="0">
              <a:solidFill>
                <a:prstClr val="black"/>
              </a:solidFill>
            </a:endParaRPr>
          </a:p>
          <a:p>
            <a:r>
              <a:rPr lang="ja-JP" altLang="en-US" sz="3200" dirty="0" smtClean="0">
                <a:solidFill>
                  <a:prstClr val="black"/>
                </a:solidFill>
              </a:rPr>
              <a:t>法定相続人がいない場合</a:t>
            </a:r>
            <a:endParaRPr lang="en-US" altLang="ja-JP" sz="3200" dirty="0" smtClean="0">
              <a:solidFill>
                <a:prstClr val="black"/>
              </a:solidFill>
            </a:endParaRPr>
          </a:p>
          <a:p>
            <a:r>
              <a:rPr lang="ja-JP" altLang="en-US" sz="3200" dirty="0">
                <a:solidFill>
                  <a:prstClr val="black"/>
                </a:solidFill>
              </a:rPr>
              <a:t>主</a:t>
            </a:r>
            <a:r>
              <a:rPr lang="ja-JP" altLang="en-US" sz="3200" dirty="0" smtClean="0">
                <a:solidFill>
                  <a:prstClr val="black"/>
                </a:solidFill>
              </a:rPr>
              <a:t>たる</a:t>
            </a:r>
            <a:r>
              <a:rPr lang="ja-JP" altLang="en-US" sz="3200" dirty="0">
                <a:solidFill>
                  <a:prstClr val="black"/>
                </a:solidFill>
              </a:rPr>
              <a:t>財産</a:t>
            </a:r>
            <a:r>
              <a:rPr lang="ja-JP" altLang="en-US" sz="3200" dirty="0" smtClean="0">
                <a:solidFill>
                  <a:prstClr val="black"/>
                </a:solidFill>
              </a:rPr>
              <a:t>が不動産の場合</a:t>
            </a:r>
            <a:endParaRPr lang="en-US" altLang="ja-JP" sz="3200" dirty="0" smtClean="0">
              <a:solidFill>
                <a:prstClr val="black"/>
              </a:solidFill>
            </a:endParaRPr>
          </a:p>
          <a:p>
            <a:r>
              <a:rPr lang="ja-JP" altLang="en-US" sz="3200" dirty="0" smtClean="0">
                <a:solidFill>
                  <a:prstClr val="black"/>
                </a:solidFill>
              </a:rPr>
              <a:t>事業・財産を特定の人に継がせたい場合</a:t>
            </a:r>
            <a:endParaRPr lang="en-US" altLang="ja-JP" sz="3200" dirty="0" smtClean="0">
              <a:solidFill>
                <a:prstClr val="black"/>
              </a:solidFill>
            </a:endParaRPr>
          </a:p>
          <a:p>
            <a:r>
              <a:rPr lang="ja-JP" altLang="en-US" sz="3200" dirty="0" smtClean="0">
                <a:solidFill>
                  <a:prstClr val="black"/>
                </a:solidFill>
              </a:rPr>
              <a:t>内縁の夫（妻）がいる場合や、愛人に幼児がいる場合</a:t>
            </a:r>
            <a:endParaRPr lang="en-US" altLang="ja-JP" sz="3200" dirty="0" smtClean="0">
              <a:solidFill>
                <a:prstClr val="black"/>
              </a:solidFill>
            </a:endParaRPr>
          </a:p>
          <a:p>
            <a:r>
              <a:rPr lang="ja-JP" altLang="en-US" sz="3200" dirty="0" smtClean="0">
                <a:solidFill>
                  <a:prstClr val="black"/>
                </a:solidFill>
              </a:rPr>
              <a:t>特に世話になった長男の嫁や相続人以外の近親者がいる場合</a:t>
            </a:r>
            <a:endParaRPr lang="en-US" altLang="ja-JP" sz="3200" dirty="0">
              <a:solidFill>
                <a:prstClr val="black"/>
              </a:solidFill>
            </a:endParaRPr>
          </a:p>
          <a:p>
            <a:pPr marL="0" indent="0">
              <a:buNone/>
            </a:pPr>
            <a:endParaRPr lang="ja-JP" altLang="en-US" sz="3200" dirty="0">
              <a:solidFill>
                <a:prstClr val="black"/>
              </a:solidFill>
            </a:endParaRPr>
          </a:p>
        </p:txBody>
      </p:sp>
      <p:sp>
        <p:nvSpPr>
          <p:cNvPr id="6" name="スライド番号プレースホルダー 5"/>
          <p:cNvSpPr>
            <a:spLocks noGrp="1"/>
          </p:cNvSpPr>
          <p:nvPr>
            <p:ph type="sldNum" sz="quarter" idx="12"/>
          </p:nvPr>
        </p:nvSpPr>
        <p:spPr>
          <a:xfrm>
            <a:off x="9318523" y="6385847"/>
            <a:ext cx="2743200" cy="365125"/>
          </a:xfrm>
        </p:spPr>
        <p:txBody>
          <a:bodyPr/>
          <a:lstStyle/>
          <a:p>
            <a:fld id="{8D05C3E9-F6C5-4C46-965C-C45FAC0212A1}" type="slidenum">
              <a:rPr kumimoji="1" lang="ja-JP" altLang="en-US" sz="3600" smtClean="0"/>
              <a:t>8</a:t>
            </a:fld>
            <a:endParaRPr kumimoji="1" lang="ja-JP" altLang="en-US" sz="3600" dirty="0"/>
          </a:p>
        </p:txBody>
      </p:sp>
      <p:sp>
        <p:nvSpPr>
          <p:cNvPr id="4" name="テキスト ボックス 3"/>
          <p:cNvSpPr txBox="1"/>
          <p:nvPr/>
        </p:nvSpPr>
        <p:spPr>
          <a:xfrm>
            <a:off x="373488" y="1017431"/>
            <a:ext cx="7920506" cy="646331"/>
          </a:xfrm>
          <a:prstGeom prst="rect">
            <a:avLst/>
          </a:prstGeom>
          <a:noFill/>
        </p:spPr>
        <p:txBody>
          <a:bodyPr wrap="square" rtlCol="0">
            <a:spAutoFit/>
          </a:bodyPr>
          <a:lstStyle/>
          <a:p>
            <a:r>
              <a:rPr kumimoji="1" lang="ja-JP" altLang="en-US" sz="3600" dirty="0" smtClean="0"/>
              <a:t>遺言書が特に必要とされるケース</a:t>
            </a:r>
            <a:endParaRPr kumimoji="1" lang="ja-JP" altLang="en-US" sz="3600" dirty="0"/>
          </a:p>
        </p:txBody>
      </p:sp>
    </p:spTree>
    <p:extLst>
      <p:ext uri="{BB962C8B-B14F-4D97-AF65-F5344CB8AC3E}">
        <p14:creationId xmlns:p14="http://schemas.microsoft.com/office/powerpoint/2010/main" val="308659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12191999" cy="914400"/>
          </a:xfrm>
          <a:solidFill>
            <a:schemeClr val="tx1"/>
          </a:solidFill>
        </p:spPr>
        <p:txBody>
          <a:bodyPr>
            <a:normAutofit/>
          </a:bodyPr>
          <a:lstStyle/>
          <a:p>
            <a:pPr algn="ctr"/>
            <a:r>
              <a:rPr lang="ja-JP" altLang="en-US" dirty="0" smtClean="0">
                <a:solidFill>
                  <a:schemeClr val="bg1"/>
                </a:solidFill>
              </a:rPr>
              <a:t>遺言について</a:t>
            </a:r>
            <a:endParaRPr kumimoji="1" lang="ja-JP" altLang="en-US" dirty="0">
              <a:solidFill>
                <a:schemeClr val="bg1"/>
              </a:solidFill>
            </a:endParaRPr>
          </a:p>
        </p:txBody>
      </p:sp>
      <p:sp>
        <p:nvSpPr>
          <p:cNvPr id="3" name="コンテンツ プレースホルダー 2"/>
          <p:cNvSpPr>
            <a:spLocks noGrp="1"/>
          </p:cNvSpPr>
          <p:nvPr>
            <p:ph idx="1"/>
          </p:nvPr>
        </p:nvSpPr>
        <p:spPr>
          <a:xfrm>
            <a:off x="501543" y="2040347"/>
            <a:ext cx="11243989" cy="4038482"/>
          </a:xfrm>
        </p:spPr>
        <p:txBody>
          <a:bodyPr>
            <a:noAutofit/>
          </a:bodyPr>
          <a:lstStyle/>
          <a:p>
            <a:r>
              <a:rPr lang="ja-JP" altLang="en-US" sz="3200" dirty="0" smtClean="0">
                <a:solidFill>
                  <a:prstClr val="black"/>
                </a:solidFill>
              </a:rPr>
              <a:t>相続分の指定</a:t>
            </a:r>
            <a:endParaRPr lang="en-US" altLang="ja-JP" sz="3200" dirty="0" smtClean="0">
              <a:solidFill>
                <a:prstClr val="black"/>
              </a:solidFill>
            </a:endParaRPr>
          </a:p>
          <a:p>
            <a:r>
              <a:rPr lang="ja-JP" altLang="en-US" sz="3200" dirty="0" smtClean="0">
                <a:solidFill>
                  <a:prstClr val="black"/>
                </a:solidFill>
              </a:rPr>
              <a:t>遺産分割方法の指定</a:t>
            </a:r>
            <a:endParaRPr lang="en-US" altLang="ja-JP" sz="3200" dirty="0" smtClean="0">
              <a:solidFill>
                <a:prstClr val="black"/>
              </a:solidFill>
            </a:endParaRPr>
          </a:p>
          <a:p>
            <a:r>
              <a:rPr lang="ja-JP" altLang="en-US" sz="3200" dirty="0" smtClean="0">
                <a:solidFill>
                  <a:prstClr val="black"/>
                </a:solidFill>
              </a:rPr>
              <a:t>遺贈</a:t>
            </a:r>
            <a:endParaRPr lang="en-US" altLang="ja-JP" sz="3200" dirty="0" smtClean="0">
              <a:solidFill>
                <a:prstClr val="black"/>
              </a:solidFill>
            </a:endParaRPr>
          </a:p>
          <a:p>
            <a:r>
              <a:rPr lang="ja-JP" altLang="en-US" sz="3200" dirty="0" smtClean="0">
                <a:solidFill>
                  <a:prstClr val="black"/>
                </a:solidFill>
              </a:rPr>
              <a:t>推定相続人の廃除</a:t>
            </a:r>
            <a:endParaRPr lang="en-US" altLang="ja-JP" sz="3200" dirty="0" smtClean="0">
              <a:solidFill>
                <a:prstClr val="black"/>
              </a:solidFill>
            </a:endParaRPr>
          </a:p>
          <a:p>
            <a:r>
              <a:rPr lang="ja-JP" altLang="en-US" sz="3200" dirty="0" smtClean="0">
                <a:solidFill>
                  <a:prstClr val="black"/>
                </a:solidFill>
              </a:rPr>
              <a:t>子の認知</a:t>
            </a:r>
            <a:endParaRPr lang="en-US" altLang="ja-JP" sz="3200" dirty="0" smtClean="0">
              <a:solidFill>
                <a:prstClr val="black"/>
              </a:solidFill>
            </a:endParaRPr>
          </a:p>
          <a:p>
            <a:r>
              <a:rPr lang="ja-JP" altLang="en-US" sz="3200" dirty="0" smtClean="0">
                <a:solidFill>
                  <a:prstClr val="black"/>
                </a:solidFill>
              </a:rPr>
              <a:t>遺言執行者の指定</a:t>
            </a:r>
            <a:endParaRPr lang="en-US" altLang="ja-JP" sz="3200" dirty="0" smtClean="0">
              <a:solidFill>
                <a:prstClr val="black"/>
              </a:solidFill>
            </a:endParaRPr>
          </a:p>
          <a:p>
            <a:r>
              <a:rPr lang="ja-JP" altLang="en-US" sz="3200" dirty="0" smtClean="0">
                <a:solidFill>
                  <a:prstClr val="black"/>
                </a:solidFill>
              </a:rPr>
              <a:t>祭祀承継者の指定</a:t>
            </a:r>
            <a:endParaRPr lang="en-US" altLang="ja-JP" sz="3200" dirty="0">
              <a:solidFill>
                <a:prstClr val="black"/>
              </a:solidFill>
            </a:endParaRPr>
          </a:p>
          <a:p>
            <a:pPr marL="0" indent="0">
              <a:buNone/>
            </a:pPr>
            <a:endParaRPr lang="ja-JP" altLang="en-US" sz="3200" dirty="0">
              <a:solidFill>
                <a:prstClr val="black"/>
              </a:solidFill>
            </a:endParaRPr>
          </a:p>
        </p:txBody>
      </p:sp>
      <p:sp>
        <p:nvSpPr>
          <p:cNvPr id="6" name="スライド番号プレースホルダー 5"/>
          <p:cNvSpPr>
            <a:spLocks noGrp="1"/>
          </p:cNvSpPr>
          <p:nvPr>
            <p:ph type="sldNum" sz="quarter" idx="12"/>
          </p:nvPr>
        </p:nvSpPr>
        <p:spPr>
          <a:xfrm>
            <a:off x="9318523" y="6385847"/>
            <a:ext cx="2743200" cy="365125"/>
          </a:xfrm>
        </p:spPr>
        <p:txBody>
          <a:bodyPr/>
          <a:lstStyle/>
          <a:p>
            <a:fld id="{8D05C3E9-F6C5-4C46-965C-C45FAC0212A1}" type="slidenum">
              <a:rPr kumimoji="1" lang="ja-JP" altLang="en-US" sz="3600" smtClean="0"/>
              <a:t>9</a:t>
            </a:fld>
            <a:endParaRPr kumimoji="1" lang="ja-JP" altLang="en-US" sz="3600" dirty="0"/>
          </a:p>
        </p:txBody>
      </p:sp>
      <p:sp>
        <p:nvSpPr>
          <p:cNvPr id="4" name="テキスト ボックス 3"/>
          <p:cNvSpPr txBox="1"/>
          <p:nvPr/>
        </p:nvSpPr>
        <p:spPr>
          <a:xfrm>
            <a:off x="373488" y="1017431"/>
            <a:ext cx="7920506" cy="646331"/>
          </a:xfrm>
          <a:prstGeom prst="rect">
            <a:avLst/>
          </a:prstGeom>
          <a:noFill/>
        </p:spPr>
        <p:txBody>
          <a:bodyPr wrap="square" rtlCol="0">
            <a:spAutoFit/>
          </a:bodyPr>
          <a:lstStyle/>
          <a:p>
            <a:r>
              <a:rPr kumimoji="1" lang="ja-JP" altLang="en-US" sz="3600" dirty="0" smtClean="0"/>
              <a:t>遺言でできること（主なもの）</a:t>
            </a:r>
            <a:endParaRPr kumimoji="1" lang="ja-JP" altLang="en-US" sz="3600" dirty="0"/>
          </a:p>
        </p:txBody>
      </p:sp>
    </p:spTree>
    <p:extLst>
      <p:ext uri="{BB962C8B-B14F-4D97-AF65-F5344CB8AC3E}">
        <p14:creationId xmlns:p14="http://schemas.microsoft.com/office/powerpoint/2010/main" val="242019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961</Words>
  <Application>Microsoft Office PowerPoint</Application>
  <PresentationFormat>ワイド画面</PresentationFormat>
  <Paragraphs>346</Paragraphs>
  <Slides>22</Slides>
  <Notes>20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22</vt:i4>
      </vt:variant>
    </vt:vector>
  </HeadingPairs>
  <TitlesOfParts>
    <vt:vector size="30" baseType="lpstr">
      <vt:lpstr>ＭＳ Ｐゴシック</vt:lpstr>
      <vt:lpstr>游ゴシック</vt:lpstr>
      <vt:lpstr>Arial</vt:lpstr>
      <vt:lpstr>Calibri</vt:lpstr>
      <vt:lpstr>Calibri Light</vt:lpstr>
      <vt:lpstr>Wingdings</vt:lpstr>
      <vt:lpstr>Office テーマ</vt:lpstr>
      <vt:lpstr>Worksheet</vt:lpstr>
      <vt:lpstr>終活について</vt:lpstr>
      <vt:lpstr>自己紹介</vt:lpstr>
      <vt:lpstr>　　終活に関し、「こんな時どうすれば？」という 　　　　　　　　　　　　　　　　　　　　　　　　皆様の日常の疑問」</vt:lpstr>
      <vt:lpstr>エンディングノートの活用</vt:lpstr>
      <vt:lpstr>エンディングノートの全体像</vt:lpstr>
      <vt:lpstr>エンディングノートと遺言書</vt:lpstr>
      <vt:lpstr>遺言について</vt:lpstr>
      <vt:lpstr>遺言について</vt:lpstr>
      <vt:lpstr>遺言について</vt:lpstr>
      <vt:lpstr>遺言について</vt:lpstr>
      <vt:lpstr>相続について</vt:lpstr>
      <vt:lpstr>相続について</vt:lpstr>
      <vt:lpstr>相続について</vt:lpstr>
      <vt:lpstr>相続について</vt:lpstr>
      <vt:lpstr>遺産分割協議について</vt:lpstr>
      <vt:lpstr>相続放棄、限定承認</vt:lpstr>
      <vt:lpstr>成年後見制度とは</vt:lpstr>
      <vt:lpstr>成年後見制度とは</vt:lpstr>
      <vt:lpstr>成年後見制度とは</vt:lpstr>
      <vt:lpstr>成年後見制度とは</vt:lpstr>
      <vt:lpstr>成年後見制度とは</vt:lpstr>
      <vt:lpstr>お問合せ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終活について</dc:title>
  <dc:creator>kenzo tanimoto</dc:creator>
  <cp:lastModifiedBy>kenzo tanimoto</cp:lastModifiedBy>
  <cp:revision>49</cp:revision>
  <cp:lastPrinted>2017-05-03T22:46:35Z</cp:lastPrinted>
  <dcterms:created xsi:type="dcterms:W3CDTF">2017-04-22T22:26:07Z</dcterms:created>
  <dcterms:modified xsi:type="dcterms:W3CDTF">2017-12-23T22:08:32Z</dcterms:modified>
</cp:coreProperties>
</file>